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2" r:id="rId3"/>
    <p:sldId id="341" r:id="rId4"/>
    <p:sldId id="354" r:id="rId5"/>
    <p:sldId id="259" r:id="rId6"/>
    <p:sldId id="355" r:id="rId7"/>
    <p:sldId id="356" r:id="rId8"/>
    <p:sldId id="357" r:id="rId9"/>
    <p:sldId id="358" r:id="rId10"/>
    <p:sldId id="25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M" initials="G" lastIdx="18" clrIdx="0"/>
  <p:cmAuthor id="1" name="Eleni Vlachos" initials="EV" lastIdx="14" clrIdx="1"/>
  <p:cmAuthor id="2" name="Tara R McCrimmon" initials="TRM" lastIdx="3" clrIdx="2"/>
  <p:cmAuthor id="3" name="Olivia" initials="O" lastIdx="5" clrIdx="3"/>
  <p:cmAuthor id="4" name="Sholpan Primbetova" initials="Sholpan" lastIdx="1" clrIdx="4"/>
  <p:cmAuthor id="5" name="Assel Terlikbayeva" initials="AT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A32320"/>
    <a:srgbClr val="3333FF"/>
    <a:srgbClr val="C6D9F1"/>
    <a:srgbClr val="DB6413"/>
    <a:srgbClr val="093550"/>
    <a:srgbClr val="A4322C"/>
    <a:srgbClr val="BC3732"/>
    <a:srgbClr val="E8BF74"/>
    <a:srgbClr val="EBC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7" autoAdjust="0"/>
    <p:restoredTop sz="93045" autoAdjust="0"/>
  </p:normalViewPr>
  <p:slideViewPr>
    <p:cSldViewPr snapToGrid="0" snapToObjects="1">
      <p:cViewPr varScale="1">
        <p:scale>
          <a:sx n="104" d="100"/>
          <a:sy n="104" d="100"/>
        </p:scale>
        <p:origin x="11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1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8ED86-CACB-4BF5-8BEE-FD6F97673CC5}" type="doc">
      <dgm:prSet loTypeId="urn:microsoft.com/office/officeart/2005/8/layout/h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62F74FD-56FE-4663-A75B-18615D225EFC}">
      <dgm:prSet custT="1"/>
      <dgm:spPr/>
      <dgm:t>
        <a:bodyPr/>
        <a:lstStyle/>
        <a:p>
          <a:endParaRPr lang="ru-RU" sz="1800" b="1" dirty="0"/>
        </a:p>
        <a:p>
          <a:r>
            <a:rPr lang="ru-RU" sz="1800" b="1" dirty="0"/>
            <a:t>Основные задачи</a:t>
          </a:r>
          <a:endParaRPr lang="en-US" sz="1800" b="1" dirty="0"/>
        </a:p>
      </dgm:t>
    </dgm:pt>
    <dgm:pt modelId="{D9D94268-664D-4053-AD22-D2D7AC2650E2}" type="parTrans" cxnId="{86BA028E-2A23-493F-BE67-E07C597923EA}">
      <dgm:prSet/>
      <dgm:spPr/>
      <dgm:t>
        <a:bodyPr/>
        <a:lstStyle/>
        <a:p>
          <a:endParaRPr lang="en-US"/>
        </a:p>
      </dgm:t>
    </dgm:pt>
    <dgm:pt modelId="{C42C1A42-AC2C-4BD4-8322-33D795B2E555}" type="sibTrans" cxnId="{86BA028E-2A23-493F-BE67-E07C597923EA}">
      <dgm:prSet/>
      <dgm:spPr/>
      <dgm:t>
        <a:bodyPr/>
        <a:lstStyle/>
        <a:p>
          <a:endParaRPr lang="en-US"/>
        </a:p>
      </dgm:t>
    </dgm:pt>
    <dgm:pt modelId="{B943C8B6-E0C7-40D7-A7A4-B85BC36FF98D}">
      <dgm:prSet custT="1"/>
      <dgm:spPr/>
      <dgm:t>
        <a:bodyPr/>
        <a:lstStyle/>
        <a:p>
          <a:pPr>
            <a:lnSpc>
              <a:spcPct val="100000"/>
            </a:lnSpc>
            <a:buClr>
              <a:srgbClr val="A32320"/>
            </a:buClr>
          </a:pPr>
          <a:r>
            <a:rPr lang="ru-RU" sz="1800" dirty="0"/>
            <a:t>Оценить эффективность БРИДЖ в</a:t>
          </a:r>
          <a:r>
            <a:rPr lang="en-US" sz="1800" dirty="0"/>
            <a:t>:</a:t>
          </a:r>
        </a:p>
      </dgm:t>
    </dgm:pt>
    <dgm:pt modelId="{6DAAD388-B592-41D1-B4C4-E11981532CB6}" type="parTrans" cxnId="{41A8E88D-AD18-4505-B92C-9A0AD2CF1C4A}">
      <dgm:prSet/>
      <dgm:spPr/>
      <dgm:t>
        <a:bodyPr/>
        <a:lstStyle/>
        <a:p>
          <a:endParaRPr lang="en-US"/>
        </a:p>
      </dgm:t>
    </dgm:pt>
    <dgm:pt modelId="{747F2514-778D-49E3-B15C-4BAB1A6E942C}" type="sibTrans" cxnId="{41A8E88D-AD18-4505-B92C-9A0AD2CF1C4A}">
      <dgm:prSet/>
      <dgm:spPr/>
      <dgm:t>
        <a:bodyPr/>
        <a:lstStyle/>
        <a:p>
          <a:endParaRPr lang="en-US"/>
        </a:p>
      </dgm:t>
    </dgm:pt>
    <dgm:pt modelId="{DED317E4-0184-4B22-BCFD-DD653CC167E8}">
      <dgm:prSet custT="1"/>
      <dgm:spPr/>
      <dgm:t>
        <a:bodyPr/>
        <a:lstStyle/>
        <a:p>
          <a:pPr>
            <a:lnSpc>
              <a:spcPct val="100000"/>
            </a:lnSpc>
            <a:buClr>
              <a:srgbClr val="A32320"/>
            </a:buClr>
          </a:pPr>
          <a:r>
            <a:rPr lang="ru-RU" sz="1800" dirty="0"/>
            <a:t>Увеличении количества новых клиентов в ПД</a:t>
          </a:r>
          <a:endParaRPr lang="en-US" sz="1800" dirty="0"/>
        </a:p>
      </dgm:t>
    </dgm:pt>
    <dgm:pt modelId="{EEB4DE71-F6FB-4F3B-B2D4-C5C6B8B99D1C}" type="parTrans" cxnId="{F1519373-73A8-4044-963C-FCC0AA1BF75F}">
      <dgm:prSet/>
      <dgm:spPr/>
      <dgm:t>
        <a:bodyPr/>
        <a:lstStyle/>
        <a:p>
          <a:endParaRPr lang="en-US"/>
        </a:p>
      </dgm:t>
    </dgm:pt>
    <dgm:pt modelId="{562D9BD0-9908-4FB8-B45A-5D054E980097}" type="sibTrans" cxnId="{F1519373-73A8-4044-963C-FCC0AA1BF75F}">
      <dgm:prSet/>
      <dgm:spPr/>
      <dgm:t>
        <a:bodyPr/>
        <a:lstStyle/>
        <a:p>
          <a:endParaRPr lang="en-US"/>
        </a:p>
      </dgm:t>
    </dgm:pt>
    <dgm:pt modelId="{824324EB-66C9-45B7-BEB8-C82C1BA22DFA}">
      <dgm:prSet custT="1"/>
      <dgm:spPr/>
      <dgm:t>
        <a:bodyPr/>
        <a:lstStyle/>
        <a:p>
          <a:pPr>
            <a:lnSpc>
              <a:spcPct val="100000"/>
            </a:lnSpc>
            <a:buClr>
              <a:srgbClr val="A32320"/>
            </a:buClr>
          </a:pPr>
          <a:r>
            <a:rPr lang="ru-RU" sz="1800" dirty="0"/>
            <a:t>Увеличении количества посещений ПД</a:t>
          </a:r>
          <a:endParaRPr lang="en-US" sz="1800" dirty="0"/>
        </a:p>
      </dgm:t>
    </dgm:pt>
    <dgm:pt modelId="{B0566BC5-F44C-4C04-9F6C-39C4D2D23490}" type="parTrans" cxnId="{209BDCB2-5F80-46D7-9070-768EC5BB4486}">
      <dgm:prSet/>
      <dgm:spPr/>
      <dgm:t>
        <a:bodyPr/>
        <a:lstStyle/>
        <a:p>
          <a:endParaRPr lang="en-US"/>
        </a:p>
      </dgm:t>
    </dgm:pt>
    <dgm:pt modelId="{3957FB28-1CDB-419D-9E66-C598F5B56787}" type="sibTrans" cxnId="{209BDCB2-5F80-46D7-9070-768EC5BB4486}">
      <dgm:prSet/>
      <dgm:spPr/>
      <dgm:t>
        <a:bodyPr/>
        <a:lstStyle/>
        <a:p>
          <a:endParaRPr lang="en-US"/>
        </a:p>
      </dgm:t>
    </dgm:pt>
    <dgm:pt modelId="{69102CD0-6B0B-4F42-9A8A-4AB67C62AAD0}">
      <dgm:prSet custT="1"/>
      <dgm:spPr/>
      <dgm:t>
        <a:bodyPr/>
        <a:lstStyle/>
        <a:p>
          <a:pPr>
            <a:lnSpc>
              <a:spcPct val="100000"/>
            </a:lnSpc>
            <a:buClr>
              <a:srgbClr val="A32320"/>
            </a:buClr>
          </a:pPr>
          <a:r>
            <a:rPr lang="ru-RU" sz="1800" dirty="0"/>
            <a:t>Увеличении количества экспресс-тестирования на ВИЧ</a:t>
          </a:r>
          <a:endParaRPr lang="en-US" sz="1800" dirty="0"/>
        </a:p>
      </dgm:t>
    </dgm:pt>
    <dgm:pt modelId="{4C35010A-B37E-415F-B1AE-E856E5B53936}" type="parTrans" cxnId="{802CDC81-9BDA-4846-94B8-453386B7A8A2}">
      <dgm:prSet/>
      <dgm:spPr/>
      <dgm:t>
        <a:bodyPr/>
        <a:lstStyle/>
        <a:p>
          <a:endParaRPr lang="en-US"/>
        </a:p>
      </dgm:t>
    </dgm:pt>
    <dgm:pt modelId="{1923FC85-C2B5-4162-8C8B-521CAE5A97AD}" type="sibTrans" cxnId="{802CDC81-9BDA-4846-94B8-453386B7A8A2}">
      <dgm:prSet/>
      <dgm:spPr/>
      <dgm:t>
        <a:bodyPr/>
        <a:lstStyle/>
        <a:p>
          <a:endParaRPr lang="en-US"/>
        </a:p>
      </dgm:t>
    </dgm:pt>
    <dgm:pt modelId="{57B8A806-1CB6-4D28-B566-D307B89F0ACB}">
      <dgm:prSet custT="1"/>
      <dgm:spPr/>
      <dgm:t>
        <a:bodyPr/>
        <a:lstStyle/>
        <a:p>
          <a:pPr>
            <a:lnSpc>
              <a:spcPct val="100000"/>
            </a:lnSpc>
            <a:buClr>
              <a:srgbClr val="A32320"/>
            </a:buClr>
          </a:pPr>
          <a:r>
            <a:rPr lang="ru-RU" sz="1800" dirty="0"/>
            <a:t>Перенаправление в центры СПИД и подключении к ВИЧ-услугам</a:t>
          </a:r>
          <a:endParaRPr lang="en-US" sz="1800" dirty="0"/>
        </a:p>
      </dgm:t>
    </dgm:pt>
    <dgm:pt modelId="{61F82648-5906-408B-B90E-84EE659965A4}" type="parTrans" cxnId="{92F032DE-1829-436F-85E4-9DC9EB296CFD}">
      <dgm:prSet/>
      <dgm:spPr/>
      <dgm:t>
        <a:bodyPr/>
        <a:lstStyle/>
        <a:p>
          <a:endParaRPr lang="en-US"/>
        </a:p>
      </dgm:t>
    </dgm:pt>
    <dgm:pt modelId="{7294B836-9B01-4E84-BD57-E1EF69C2E621}" type="sibTrans" cxnId="{92F032DE-1829-436F-85E4-9DC9EB296CFD}">
      <dgm:prSet/>
      <dgm:spPr/>
      <dgm:t>
        <a:bodyPr/>
        <a:lstStyle/>
        <a:p>
          <a:endParaRPr lang="en-US"/>
        </a:p>
      </dgm:t>
    </dgm:pt>
    <dgm:pt modelId="{11C7F298-E642-9D4F-BB73-D741E028D4F9}">
      <dgm:prSet custT="1"/>
      <dgm:spPr/>
      <dgm:t>
        <a:bodyPr/>
        <a:lstStyle/>
        <a:p>
          <a:pPr>
            <a:lnSpc>
              <a:spcPct val="100000"/>
            </a:lnSpc>
            <a:buClr>
              <a:srgbClr val="A32320"/>
            </a:buClr>
          </a:pPr>
          <a:endParaRPr lang="en-US" sz="1800" dirty="0"/>
        </a:p>
      </dgm:t>
    </dgm:pt>
    <dgm:pt modelId="{7AA37A64-B731-D246-A86D-A899514CEFEB}" type="parTrans" cxnId="{631DB570-4AD5-8249-9600-FB810498B328}">
      <dgm:prSet/>
      <dgm:spPr/>
      <dgm:t>
        <a:bodyPr/>
        <a:lstStyle/>
        <a:p>
          <a:endParaRPr lang="ru-RU"/>
        </a:p>
      </dgm:t>
    </dgm:pt>
    <dgm:pt modelId="{C05475AC-D005-CF40-A391-E6D27F17AE91}" type="sibTrans" cxnId="{631DB570-4AD5-8249-9600-FB810498B328}">
      <dgm:prSet/>
      <dgm:spPr/>
      <dgm:t>
        <a:bodyPr/>
        <a:lstStyle/>
        <a:p>
          <a:endParaRPr lang="ru-RU"/>
        </a:p>
      </dgm:t>
    </dgm:pt>
    <dgm:pt modelId="{1F2E0CD7-B130-4B0A-AB13-7B2002A4BB51}" type="pres">
      <dgm:prSet presAssocID="{8F68ED86-CACB-4BF5-8BEE-FD6F97673CC5}" presName="Name0" presStyleCnt="0">
        <dgm:presLayoutVars>
          <dgm:dir/>
          <dgm:animLvl val="lvl"/>
          <dgm:resizeHandles val="exact"/>
        </dgm:presLayoutVars>
      </dgm:prSet>
      <dgm:spPr/>
    </dgm:pt>
    <dgm:pt modelId="{4946BC96-FB34-46D7-94E2-1335193E3124}" type="pres">
      <dgm:prSet presAssocID="{362F74FD-56FE-4663-A75B-18615D225EFC}" presName="composite" presStyleCnt="0"/>
      <dgm:spPr/>
    </dgm:pt>
    <dgm:pt modelId="{0959246B-F365-4BCD-A305-259CC20555AC}" type="pres">
      <dgm:prSet presAssocID="{362F74FD-56FE-4663-A75B-18615D225EFC}" presName="parTx" presStyleLbl="alignNode1" presStyleIdx="0" presStyleCnt="1" custLinFactNeighborX="2207" custLinFactNeighborY="315">
        <dgm:presLayoutVars>
          <dgm:chMax val="0"/>
          <dgm:chPref val="0"/>
          <dgm:bulletEnabled val="1"/>
        </dgm:presLayoutVars>
      </dgm:prSet>
      <dgm:spPr/>
    </dgm:pt>
    <dgm:pt modelId="{8484DAAD-A1A0-4F2B-BF29-E33C6BCCA3EB}" type="pres">
      <dgm:prSet presAssocID="{362F74FD-56FE-4663-A75B-18615D225EF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B93F519-8028-4C0F-BE25-309E47CFCED8}" type="presOf" srcId="{362F74FD-56FE-4663-A75B-18615D225EFC}" destId="{0959246B-F365-4BCD-A305-259CC20555AC}" srcOrd="0" destOrd="0" presId="urn:microsoft.com/office/officeart/2005/8/layout/hList1"/>
    <dgm:cxn modelId="{89E55438-CFB8-244F-98A3-450A0128C202}" type="presOf" srcId="{11C7F298-E642-9D4F-BB73-D741E028D4F9}" destId="{8484DAAD-A1A0-4F2B-BF29-E33C6BCCA3EB}" srcOrd="0" destOrd="0" presId="urn:microsoft.com/office/officeart/2005/8/layout/hList1"/>
    <dgm:cxn modelId="{9A197351-3C68-466A-AEAB-44EEEE0518B8}" type="presOf" srcId="{57B8A806-1CB6-4D28-B566-D307B89F0ACB}" destId="{8484DAAD-A1A0-4F2B-BF29-E33C6BCCA3EB}" srcOrd="0" destOrd="5" presId="urn:microsoft.com/office/officeart/2005/8/layout/hList1"/>
    <dgm:cxn modelId="{7B1C505F-9E66-4AE0-8FA0-A64A10ECFE55}" type="presOf" srcId="{B943C8B6-E0C7-40D7-A7A4-B85BC36FF98D}" destId="{8484DAAD-A1A0-4F2B-BF29-E33C6BCCA3EB}" srcOrd="0" destOrd="1" presId="urn:microsoft.com/office/officeart/2005/8/layout/hList1"/>
    <dgm:cxn modelId="{B3F49F64-B78E-402D-8F36-AB4FCE73EB42}" type="presOf" srcId="{824324EB-66C9-45B7-BEB8-C82C1BA22DFA}" destId="{8484DAAD-A1A0-4F2B-BF29-E33C6BCCA3EB}" srcOrd="0" destOrd="3" presId="urn:microsoft.com/office/officeart/2005/8/layout/hList1"/>
    <dgm:cxn modelId="{631DB570-4AD5-8249-9600-FB810498B328}" srcId="{362F74FD-56FE-4663-A75B-18615D225EFC}" destId="{11C7F298-E642-9D4F-BB73-D741E028D4F9}" srcOrd="0" destOrd="0" parTransId="{7AA37A64-B731-D246-A86D-A899514CEFEB}" sibTransId="{C05475AC-D005-CF40-A391-E6D27F17AE91}"/>
    <dgm:cxn modelId="{AEDCB872-41FD-4C3B-9F66-63267A1C2F38}" type="presOf" srcId="{69102CD0-6B0B-4F42-9A8A-4AB67C62AAD0}" destId="{8484DAAD-A1A0-4F2B-BF29-E33C6BCCA3EB}" srcOrd="0" destOrd="4" presId="urn:microsoft.com/office/officeart/2005/8/layout/hList1"/>
    <dgm:cxn modelId="{F1519373-73A8-4044-963C-FCC0AA1BF75F}" srcId="{B943C8B6-E0C7-40D7-A7A4-B85BC36FF98D}" destId="{DED317E4-0184-4B22-BCFD-DD653CC167E8}" srcOrd="0" destOrd="0" parTransId="{EEB4DE71-F6FB-4F3B-B2D4-C5C6B8B99D1C}" sibTransId="{562D9BD0-9908-4FB8-B45A-5D054E980097}"/>
    <dgm:cxn modelId="{802CDC81-9BDA-4846-94B8-453386B7A8A2}" srcId="{B943C8B6-E0C7-40D7-A7A4-B85BC36FF98D}" destId="{69102CD0-6B0B-4F42-9A8A-4AB67C62AAD0}" srcOrd="2" destOrd="0" parTransId="{4C35010A-B37E-415F-B1AE-E856E5B53936}" sibTransId="{1923FC85-C2B5-4162-8C8B-521CAE5A97AD}"/>
    <dgm:cxn modelId="{41A8E88D-AD18-4505-B92C-9A0AD2CF1C4A}" srcId="{362F74FD-56FE-4663-A75B-18615D225EFC}" destId="{B943C8B6-E0C7-40D7-A7A4-B85BC36FF98D}" srcOrd="1" destOrd="0" parTransId="{6DAAD388-B592-41D1-B4C4-E11981532CB6}" sibTransId="{747F2514-778D-49E3-B15C-4BAB1A6E942C}"/>
    <dgm:cxn modelId="{86BA028E-2A23-493F-BE67-E07C597923EA}" srcId="{8F68ED86-CACB-4BF5-8BEE-FD6F97673CC5}" destId="{362F74FD-56FE-4663-A75B-18615D225EFC}" srcOrd="0" destOrd="0" parTransId="{D9D94268-664D-4053-AD22-D2D7AC2650E2}" sibTransId="{C42C1A42-AC2C-4BD4-8322-33D795B2E555}"/>
    <dgm:cxn modelId="{209BDCB2-5F80-46D7-9070-768EC5BB4486}" srcId="{B943C8B6-E0C7-40D7-A7A4-B85BC36FF98D}" destId="{824324EB-66C9-45B7-BEB8-C82C1BA22DFA}" srcOrd="1" destOrd="0" parTransId="{B0566BC5-F44C-4C04-9F6C-39C4D2D23490}" sibTransId="{3957FB28-1CDB-419D-9E66-C598F5B56787}"/>
    <dgm:cxn modelId="{7875AADD-8DC9-49A3-99DA-6A73C522EE24}" type="presOf" srcId="{DED317E4-0184-4B22-BCFD-DD653CC167E8}" destId="{8484DAAD-A1A0-4F2B-BF29-E33C6BCCA3EB}" srcOrd="0" destOrd="2" presId="urn:microsoft.com/office/officeart/2005/8/layout/hList1"/>
    <dgm:cxn modelId="{92F032DE-1829-436F-85E4-9DC9EB296CFD}" srcId="{B943C8B6-E0C7-40D7-A7A4-B85BC36FF98D}" destId="{57B8A806-1CB6-4D28-B566-D307B89F0ACB}" srcOrd="3" destOrd="0" parTransId="{61F82648-5906-408B-B90E-84EE659965A4}" sibTransId="{7294B836-9B01-4E84-BD57-E1EF69C2E621}"/>
    <dgm:cxn modelId="{CBBEDDE0-D1E0-4D20-8E45-864B91C0D4A8}" type="presOf" srcId="{8F68ED86-CACB-4BF5-8BEE-FD6F97673CC5}" destId="{1F2E0CD7-B130-4B0A-AB13-7B2002A4BB51}" srcOrd="0" destOrd="0" presId="urn:microsoft.com/office/officeart/2005/8/layout/hList1"/>
    <dgm:cxn modelId="{D1D662C4-6611-4BFA-BF95-A16B32F71179}" type="presParOf" srcId="{1F2E0CD7-B130-4B0A-AB13-7B2002A4BB51}" destId="{4946BC96-FB34-46D7-94E2-1335193E3124}" srcOrd="0" destOrd="0" presId="urn:microsoft.com/office/officeart/2005/8/layout/hList1"/>
    <dgm:cxn modelId="{0402D5D1-F2B7-4539-BC0B-5C2AC4B34D64}" type="presParOf" srcId="{4946BC96-FB34-46D7-94E2-1335193E3124}" destId="{0959246B-F365-4BCD-A305-259CC20555AC}" srcOrd="0" destOrd="0" presId="urn:microsoft.com/office/officeart/2005/8/layout/hList1"/>
    <dgm:cxn modelId="{E8CC0446-70F6-41CC-8696-ECA91E10627D}" type="presParOf" srcId="{4946BC96-FB34-46D7-94E2-1335193E3124}" destId="{8484DAAD-A1A0-4F2B-BF29-E33C6BCCA3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648C8-25FE-416A-BC6D-D7CB9311E9E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59EB5C-B6FA-4F86-A88A-76CC64BC44DA}">
      <dgm:prSet phldrT="[Text]"/>
      <dgm:spPr/>
      <dgm:t>
        <a:bodyPr/>
        <a:lstStyle/>
        <a:p>
          <a:r>
            <a:rPr lang="ru-RU" dirty="0"/>
            <a:t>СПИД центры (3)</a:t>
          </a:r>
          <a:endParaRPr lang="en-US" dirty="0"/>
        </a:p>
      </dgm:t>
    </dgm:pt>
    <dgm:pt modelId="{135E7059-3FE8-4F3E-A1B5-906E685D84CF}" type="parTrans" cxnId="{7F2A0E15-23CF-427B-AC81-F5DACAAA917A}">
      <dgm:prSet/>
      <dgm:spPr/>
      <dgm:t>
        <a:bodyPr/>
        <a:lstStyle/>
        <a:p>
          <a:endParaRPr lang="en-US"/>
        </a:p>
      </dgm:t>
    </dgm:pt>
    <dgm:pt modelId="{CA20AD6A-11A5-485C-926F-FBAA7EEB07CB}" type="sibTrans" cxnId="{7F2A0E15-23CF-427B-AC81-F5DACAAA917A}">
      <dgm:prSet/>
      <dgm:spPr/>
      <dgm:t>
        <a:bodyPr/>
        <a:lstStyle/>
        <a:p>
          <a:endParaRPr lang="en-US"/>
        </a:p>
      </dgm:t>
    </dgm:pt>
    <dgm:pt modelId="{2EC0E516-BD81-433A-98B6-858999B540FE}">
      <dgm:prSet phldrT="[Text]"/>
      <dgm:spPr/>
      <dgm:t>
        <a:bodyPr/>
        <a:lstStyle/>
        <a:p>
          <a:r>
            <a:rPr lang="ru-RU" dirty="0"/>
            <a:t>Пункты доверия (24)</a:t>
          </a:r>
          <a:endParaRPr lang="en-US" dirty="0"/>
        </a:p>
      </dgm:t>
    </dgm:pt>
    <dgm:pt modelId="{AD7AEA7B-9540-426F-8DEA-006E72DEE62F}" type="parTrans" cxnId="{E0CDEC4F-ACC2-4A02-AA77-B6CF2F8CE934}">
      <dgm:prSet/>
      <dgm:spPr/>
      <dgm:t>
        <a:bodyPr/>
        <a:lstStyle/>
        <a:p>
          <a:endParaRPr lang="en-US"/>
        </a:p>
      </dgm:t>
    </dgm:pt>
    <dgm:pt modelId="{2FAA06FB-2DA0-4B36-9948-1A14F5D7ED6A}" type="sibTrans" cxnId="{E0CDEC4F-ACC2-4A02-AA77-B6CF2F8CE934}">
      <dgm:prSet/>
      <dgm:spPr/>
      <dgm:t>
        <a:bodyPr/>
        <a:lstStyle/>
        <a:p>
          <a:endParaRPr lang="en-US"/>
        </a:p>
      </dgm:t>
    </dgm:pt>
    <dgm:pt modelId="{CC468407-7C81-4BA0-8FC1-9A30B0ACA185}">
      <dgm:prSet phldrT="[Text]"/>
      <dgm:spPr/>
      <dgm:t>
        <a:bodyPr/>
        <a:lstStyle/>
        <a:p>
          <a:r>
            <a:rPr lang="ru-RU" dirty="0"/>
            <a:t>Экспертная оценка и мониторинг внедрения программы</a:t>
          </a:r>
          <a:endParaRPr lang="en-US" dirty="0"/>
        </a:p>
      </dgm:t>
    </dgm:pt>
    <dgm:pt modelId="{303824F5-BA5C-443A-872E-85CC3F8EA315}" type="parTrans" cxnId="{5AEE9600-110D-4DA2-85BC-DE2A3A0E69E9}">
      <dgm:prSet/>
      <dgm:spPr/>
      <dgm:t>
        <a:bodyPr/>
        <a:lstStyle/>
        <a:p>
          <a:endParaRPr lang="en-US"/>
        </a:p>
      </dgm:t>
    </dgm:pt>
    <dgm:pt modelId="{240E6127-1471-4BAB-8210-5B94A632EDF9}" type="sibTrans" cxnId="{5AEE9600-110D-4DA2-85BC-DE2A3A0E69E9}">
      <dgm:prSet/>
      <dgm:spPr/>
      <dgm:t>
        <a:bodyPr/>
        <a:lstStyle/>
        <a:p>
          <a:endParaRPr lang="en-US"/>
        </a:p>
      </dgm:t>
    </dgm:pt>
    <dgm:pt modelId="{FDB88A3D-58D3-474E-8819-37AD75553E51}">
      <dgm:prSet phldrT="[Text]"/>
      <dgm:spPr/>
      <dgm:t>
        <a:bodyPr/>
        <a:lstStyle/>
        <a:p>
          <a:r>
            <a:rPr lang="ru-RU" dirty="0"/>
            <a:t>Обучение и </a:t>
          </a:r>
          <a:r>
            <a:rPr lang="ru-RU" dirty="0" err="1"/>
            <a:t>супервизия</a:t>
          </a:r>
          <a:r>
            <a:rPr lang="ru-RU" dirty="0"/>
            <a:t> персонала пунктов доверия</a:t>
          </a:r>
          <a:endParaRPr lang="en-US" dirty="0"/>
        </a:p>
      </dgm:t>
    </dgm:pt>
    <dgm:pt modelId="{3894A327-9237-4458-BD56-CC63AB06E015}" type="parTrans" cxnId="{8ABE2804-7E04-4C15-99D3-FCD6AEA590F2}">
      <dgm:prSet/>
      <dgm:spPr/>
      <dgm:t>
        <a:bodyPr/>
        <a:lstStyle/>
        <a:p>
          <a:endParaRPr lang="en-US"/>
        </a:p>
      </dgm:t>
    </dgm:pt>
    <dgm:pt modelId="{D3B26CFE-50F7-4397-AFD5-A9F99A4786F0}" type="sibTrans" cxnId="{8ABE2804-7E04-4C15-99D3-FCD6AEA590F2}">
      <dgm:prSet/>
      <dgm:spPr/>
      <dgm:t>
        <a:bodyPr/>
        <a:lstStyle/>
        <a:p>
          <a:endParaRPr lang="en-US"/>
        </a:p>
      </dgm:t>
    </dgm:pt>
    <dgm:pt modelId="{2FFAF5CF-B970-41C8-9C4D-BD4921F45DF1}">
      <dgm:prSet phldrT="[Text]"/>
      <dgm:spPr/>
      <dgm:t>
        <a:bodyPr/>
        <a:lstStyle/>
        <a:p>
          <a:r>
            <a:rPr lang="ru-RU" dirty="0"/>
            <a:t>Подтверждающее тестирование и подключение к АРТ</a:t>
          </a:r>
          <a:endParaRPr lang="en-US" dirty="0"/>
        </a:p>
      </dgm:t>
    </dgm:pt>
    <dgm:pt modelId="{A4507B4D-5E51-4005-B9DD-3FA450D3EB42}" type="parTrans" cxnId="{19AED79C-2787-4F84-8149-430CF3BF9D2D}">
      <dgm:prSet/>
      <dgm:spPr/>
      <dgm:t>
        <a:bodyPr/>
        <a:lstStyle/>
        <a:p>
          <a:endParaRPr lang="en-US"/>
        </a:p>
      </dgm:t>
    </dgm:pt>
    <dgm:pt modelId="{649F7DF0-84DA-4507-B1FD-C86F0CC16335}" type="sibTrans" cxnId="{19AED79C-2787-4F84-8149-430CF3BF9D2D}">
      <dgm:prSet/>
      <dgm:spPr/>
      <dgm:t>
        <a:bodyPr/>
        <a:lstStyle/>
        <a:p>
          <a:endParaRPr lang="en-US"/>
        </a:p>
      </dgm:t>
    </dgm:pt>
    <dgm:pt modelId="{DAD9051C-F6BD-4A48-BEF1-ED600866422C}">
      <dgm:prSet phldrT="[Text]"/>
      <dgm:spPr/>
      <dgm:t>
        <a:bodyPr/>
        <a:lstStyle/>
        <a:p>
          <a:r>
            <a:rPr lang="ru-RU" dirty="0"/>
            <a:t>Внедрение новых подходов к работе с ЛУИН</a:t>
          </a:r>
          <a:endParaRPr lang="en-US" dirty="0"/>
        </a:p>
      </dgm:t>
    </dgm:pt>
    <dgm:pt modelId="{7ADDEC75-A0CB-474C-A4F7-D150EEA84301}" type="parTrans" cxnId="{31D96C8D-5A37-4D36-B7D7-68AD4DA59D7A}">
      <dgm:prSet/>
      <dgm:spPr/>
      <dgm:t>
        <a:bodyPr/>
        <a:lstStyle/>
        <a:p>
          <a:endParaRPr lang="en-US"/>
        </a:p>
      </dgm:t>
    </dgm:pt>
    <dgm:pt modelId="{B4F4C013-C1B5-49F6-9F4B-278F69901E11}" type="sibTrans" cxnId="{31D96C8D-5A37-4D36-B7D7-68AD4DA59D7A}">
      <dgm:prSet/>
      <dgm:spPr/>
      <dgm:t>
        <a:bodyPr/>
        <a:lstStyle/>
        <a:p>
          <a:endParaRPr lang="en-US"/>
        </a:p>
      </dgm:t>
    </dgm:pt>
    <dgm:pt modelId="{1CE0B8CC-1372-469A-BE30-9C1BE639F13A}">
      <dgm:prSet phldrT="[Text]"/>
      <dgm:spPr/>
      <dgm:t>
        <a:bodyPr/>
        <a:lstStyle/>
        <a:p>
          <a:r>
            <a:rPr lang="ru-RU" dirty="0"/>
            <a:t>КНЦДИЗ</a:t>
          </a:r>
          <a:endParaRPr lang="en-US" dirty="0"/>
        </a:p>
      </dgm:t>
    </dgm:pt>
    <dgm:pt modelId="{57F8F0E9-757F-4BDE-BB4B-6F107643686B}" type="sibTrans" cxnId="{8143D3BA-BFD3-4587-A234-49228390B531}">
      <dgm:prSet/>
      <dgm:spPr/>
      <dgm:t>
        <a:bodyPr/>
        <a:lstStyle/>
        <a:p>
          <a:endParaRPr lang="en-US"/>
        </a:p>
      </dgm:t>
    </dgm:pt>
    <dgm:pt modelId="{A38B61AB-083A-43DA-B731-965A3AFF8433}" type="parTrans" cxnId="{8143D3BA-BFD3-4587-A234-49228390B531}">
      <dgm:prSet/>
      <dgm:spPr/>
      <dgm:t>
        <a:bodyPr/>
        <a:lstStyle/>
        <a:p>
          <a:endParaRPr lang="en-US"/>
        </a:p>
      </dgm:t>
    </dgm:pt>
    <dgm:pt modelId="{C8AD6FD0-CED7-4D47-BB1C-5A124161B07D}">
      <dgm:prSet phldrT="[Text]"/>
      <dgm:spPr/>
      <dgm:t>
        <a:bodyPr/>
        <a:lstStyle/>
        <a:p>
          <a:r>
            <a:rPr lang="ru-RU" dirty="0"/>
            <a:t>Одна медицинская сестра/социальный работник и два </a:t>
          </a:r>
          <a:r>
            <a:rPr lang="ru-RU" dirty="0" err="1"/>
            <a:t>аутрич</a:t>
          </a:r>
          <a:r>
            <a:rPr lang="ru-RU" dirty="0"/>
            <a:t>-работника</a:t>
          </a:r>
          <a:endParaRPr lang="en-US" dirty="0"/>
        </a:p>
      </dgm:t>
    </dgm:pt>
    <dgm:pt modelId="{353F4433-1BCC-4EAE-AB59-661A2891C82B}" type="parTrans" cxnId="{5CE8E252-DD4E-4C84-BC0C-AFB89E489998}">
      <dgm:prSet/>
      <dgm:spPr/>
      <dgm:t>
        <a:bodyPr/>
        <a:lstStyle/>
        <a:p>
          <a:endParaRPr lang="ru-RU"/>
        </a:p>
      </dgm:t>
    </dgm:pt>
    <dgm:pt modelId="{B36D5816-5E35-4657-994B-7A9DF2DEE94D}" type="sibTrans" cxnId="{5CE8E252-DD4E-4C84-BC0C-AFB89E489998}">
      <dgm:prSet/>
      <dgm:spPr/>
      <dgm:t>
        <a:bodyPr/>
        <a:lstStyle/>
        <a:p>
          <a:endParaRPr lang="ru-RU"/>
        </a:p>
      </dgm:t>
    </dgm:pt>
    <dgm:pt modelId="{5D657616-2450-4C12-A155-A6168A1F4A5B}" type="pres">
      <dgm:prSet presAssocID="{773648C8-25FE-416A-BC6D-D7CB9311E9E7}" presName="linear" presStyleCnt="0">
        <dgm:presLayoutVars>
          <dgm:dir/>
          <dgm:animLvl val="lvl"/>
          <dgm:resizeHandles val="exact"/>
        </dgm:presLayoutVars>
      </dgm:prSet>
      <dgm:spPr/>
    </dgm:pt>
    <dgm:pt modelId="{83D70AC8-7AE3-4FBF-993C-F284B15A9713}" type="pres">
      <dgm:prSet presAssocID="{1CE0B8CC-1372-469A-BE30-9C1BE639F13A}" presName="parentLin" presStyleCnt="0"/>
      <dgm:spPr/>
    </dgm:pt>
    <dgm:pt modelId="{1BB08847-2995-44C9-AB8E-A87C7E142CEA}" type="pres">
      <dgm:prSet presAssocID="{1CE0B8CC-1372-469A-BE30-9C1BE639F13A}" presName="parentLeftMargin" presStyleLbl="node1" presStyleIdx="0" presStyleCnt="3"/>
      <dgm:spPr/>
    </dgm:pt>
    <dgm:pt modelId="{B047B6DC-2478-4BBA-B2FD-FD12AD84C303}" type="pres">
      <dgm:prSet presAssocID="{1CE0B8CC-1372-469A-BE30-9C1BE639F1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F15BD4-8882-401B-B521-56970BD74558}" type="pres">
      <dgm:prSet presAssocID="{1CE0B8CC-1372-469A-BE30-9C1BE639F13A}" presName="negativeSpace" presStyleCnt="0"/>
      <dgm:spPr/>
    </dgm:pt>
    <dgm:pt modelId="{49A9CD1A-98FD-4FEA-AE4C-4529E076EAC2}" type="pres">
      <dgm:prSet presAssocID="{1CE0B8CC-1372-469A-BE30-9C1BE639F13A}" presName="childText" presStyleLbl="conFgAcc1" presStyleIdx="0" presStyleCnt="3">
        <dgm:presLayoutVars>
          <dgm:bulletEnabled val="1"/>
        </dgm:presLayoutVars>
      </dgm:prSet>
      <dgm:spPr/>
    </dgm:pt>
    <dgm:pt modelId="{ACB018DD-167B-4E50-AF7D-F5640447777D}" type="pres">
      <dgm:prSet presAssocID="{57F8F0E9-757F-4BDE-BB4B-6F107643686B}" presName="spaceBetweenRectangles" presStyleCnt="0"/>
      <dgm:spPr/>
    </dgm:pt>
    <dgm:pt modelId="{A1E713E1-D07A-4B9F-A4BC-D41025206DB5}" type="pres">
      <dgm:prSet presAssocID="{3B59EB5C-B6FA-4F86-A88A-76CC64BC44DA}" presName="parentLin" presStyleCnt="0"/>
      <dgm:spPr/>
    </dgm:pt>
    <dgm:pt modelId="{4ED9A244-6765-4FE0-A6A9-AFC624AA6A67}" type="pres">
      <dgm:prSet presAssocID="{3B59EB5C-B6FA-4F86-A88A-76CC64BC44DA}" presName="parentLeftMargin" presStyleLbl="node1" presStyleIdx="0" presStyleCnt="3"/>
      <dgm:spPr/>
    </dgm:pt>
    <dgm:pt modelId="{42B89054-D2B0-4F0F-A85B-A1D68A4A86B9}" type="pres">
      <dgm:prSet presAssocID="{3B59EB5C-B6FA-4F86-A88A-76CC64BC44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851F12-CF62-4498-993F-8DC2BD216E3D}" type="pres">
      <dgm:prSet presAssocID="{3B59EB5C-B6FA-4F86-A88A-76CC64BC44DA}" presName="negativeSpace" presStyleCnt="0"/>
      <dgm:spPr/>
    </dgm:pt>
    <dgm:pt modelId="{EBF2D999-E503-4978-AB38-2016CA70AEF4}" type="pres">
      <dgm:prSet presAssocID="{3B59EB5C-B6FA-4F86-A88A-76CC64BC44DA}" presName="childText" presStyleLbl="conFgAcc1" presStyleIdx="1" presStyleCnt="3">
        <dgm:presLayoutVars>
          <dgm:bulletEnabled val="1"/>
        </dgm:presLayoutVars>
      </dgm:prSet>
      <dgm:spPr/>
    </dgm:pt>
    <dgm:pt modelId="{06D8A0FF-B0DF-4FD8-B814-CDB73B03CB70}" type="pres">
      <dgm:prSet presAssocID="{CA20AD6A-11A5-485C-926F-FBAA7EEB07CB}" presName="spaceBetweenRectangles" presStyleCnt="0"/>
      <dgm:spPr/>
    </dgm:pt>
    <dgm:pt modelId="{930A6908-559C-4A50-9C04-708E3ADB37B8}" type="pres">
      <dgm:prSet presAssocID="{2EC0E516-BD81-433A-98B6-858999B540FE}" presName="parentLin" presStyleCnt="0"/>
      <dgm:spPr/>
    </dgm:pt>
    <dgm:pt modelId="{C432992F-7E52-4B3D-8AB5-897089AEBEA2}" type="pres">
      <dgm:prSet presAssocID="{2EC0E516-BD81-433A-98B6-858999B540FE}" presName="parentLeftMargin" presStyleLbl="node1" presStyleIdx="1" presStyleCnt="3"/>
      <dgm:spPr/>
    </dgm:pt>
    <dgm:pt modelId="{9C7F153B-B5D9-44FC-810E-E99A0690FC19}" type="pres">
      <dgm:prSet presAssocID="{2EC0E516-BD81-433A-98B6-858999B540FE}" presName="parentText" presStyleLbl="node1" presStyleIdx="2" presStyleCnt="3" custLinFactNeighborX="-15784" custLinFactNeighborY="2093">
        <dgm:presLayoutVars>
          <dgm:chMax val="0"/>
          <dgm:bulletEnabled val="1"/>
        </dgm:presLayoutVars>
      </dgm:prSet>
      <dgm:spPr/>
    </dgm:pt>
    <dgm:pt modelId="{9A5CA7E7-FF61-435D-B69E-70ED21E8292E}" type="pres">
      <dgm:prSet presAssocID="{2EC0E516-BD81-433A-98B6-858999B540FE}" presName="negativeSpace" presStyleCnt="0"/>
      <dgm:spPr/>
    </dgm:pt>
    <dgm:pt modelId="{D440556B-D2CD-4DFA-915E-9FBCC5C2EEAA}" type="pres">
      <dgm:prSet presAssocID="{2EC0E516-BD81-433A-98B6-858999B540F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EE9600-110D-4DA2-85BC-DE2A3A0E69E9}" srcId="{1CE0B8CC-1372-469A-BE30-9C1BE639F13A}" destId="{CC468407-7C81-4BA0-8FC1-9A30B0ACA185}" srcOrd="0" destOrd="0" parTransId="{303824F5-BA5C-443A-872E-85CC3F8EA315}" sibTransId="{240E6127-1471-4BAB-8210-5B94A632EDF9}"/>
    <dgm:cxn modelId="{8ABE2804-7E04-4C15-99D3-FCD6AEA590F2}" srcId="{3B59EB5C-B6FA-4F86-A88A-76CC64BC44DA}" destId="{FDB88A3D-58D3-474E-8819-37AD75553E51}" srcOrd="0" destOrd="0" parTransId="{3894A327-9237-4458-BD56-CC63AB06E015}" sibTransId="{D3B26CFE-50F7-4397-AFD5-A9F99A4786F0}"/>
    <dgm:cxn modelId="{EEFB1F0E-25B1-4EEF-B4BA-5691F9466A3E}" type="presOf" srcId="{FDB88A3D-58D3-474E-8819-37AD75553E51}" destId="{EBF2D999-E503-4978-AB38-2016CA70AEF4}" srcOrd="0" destOrd="0" presId="urn:microsoft.com/office/officeart/2005/8/layout/list1"/>
    <dgm:cxn modelId="{492AAC10-13DD-41B8-829F-BB480781180A}" type="presOf" srcId="{2FFAF5CF-B970-41C8-9C4D-BD4921F45DF1}" destId="{EBF2D999-E503-4978-AB38-2016CA70AEF4}" srcOrd="0" destOrd="1" presId="urn:microsoft.com/office/officeart/2005/8/layout/list1"/>
    <dgm:cxn modelId="{7F2A0E15-23CF-427B-AC81-F5DACAAA917A}" srcId="{773648C8-25FE-416A-BC6D-D7CB9311E9E7}" destId="{3B59EB5C-B6FA-4F86-A88A-76CC64BC44DA}" srcOrd="1" destOrd="0" parTransId="{135E7059-3FE8-4F3E-A1B5-906E685D84CF}" sibTransId="{CA20AD6A-11A5-485C-926F-FBAA7EEB07CB}"/>
    <dgm:cxn modelId="{E0CDEC4F-ACC2-4A02-AA77-B6CF2F8CE934}" srcId="{773648C8-25FE-416A-BC6D-D7CB9311E9E7}" destId="{2EC0E516-BD81-433A-98B6-858999B540FE}" srcOrd="2" destOrd="0" parTransId="{AD7AEA7B-9540-426F-8DEA-006E72DEE62F}" sibTransId="{2FAA06FB-2DA0-4B36-9948-1A14F5D7ED6A}"/>
    <dgm:cxn modelId="{5CE8E252-DD4E-4C84-BC0C-AFB89E489998}" srcId="{2EC0E516-BD81-433A-98B6-858999B540FE}" destId="{C8AD6FD0-CED7-4D47-BB1C-5A124161B07D}" srcOrd="1" destOrd="0" parTransId="{353F4433-1BCC-4EAE-AB59-661A2891C82B}" sibTransId="{B36D5816-5E35-4657-994B-7A9DF2DEE94D}"/>
    <dgm:cxn modelId="{287ADB6D-E34F-4B41-93A7-4FF5A8661537}" type="presOf" srcId="{773648C8-25FE-416A-BC6D-D7CB9311E9E7}" destId="{5D657616-2450-4C12-A155-A6168A1F4A5B}" srcOrd="0" destOrd="0" presId="urn:microsoft.com/office/officeart/2005/8/layout/list1"/>
    <dgm:cxn modelId="{1DFE4F6F-AFD3-4C19-9B71-7D6C57125B1F}" type="presOf" srcId="{2EC0E516-BD81-433A-98B6-858999B540FE}" destId="{9C7F153B-B5D9-44FC-810E-E99A0690FC19}" srcOrd="1" destOrd="0" presId="urn:microsoft.com/office/officeart/2005/8/layout/list1"/>
    <dgm:cxn modelId="{BFE28C78-F70E-4867-9BF9-980A227FD448}" type="presOf" srcId="{1CE0B8CC-1372-469A-BE30-9C1BE639F13A}" destId="{B047B6DC-2478-4BBA-B2FD-FD12AD84C303}" srcOrd="1" destOrd="0" presId="urn:microsoft.com/office/officeart/2005/8/layout/list1"/>
    <dgm:cxn modelId="{EAB69E7D-83AD-42DD-840F-72FF7EE4BE89}" type="presOf" srcId="{2EC0E516-BD81-433A-98B6-858999B540FE}" destId="{C432992F-7E52-4B3D-8AB5-897089AEBEA2}" srcOrd="0" destOrd="0" presId="urn:microsoft.com/office/officeart/2005/8/layout/list1"/>
    <dgm:cxn modelId="{31D96C8D-5A37-4D36-B7D7-68AD4DA59D7A}" srcId="{2EC0E516-BD81-433A-98B6-858999B540FE}" destId="{DAD9051C-F6BD-4A48-BEF1-ED600866422C}" srcOrd="0" destOrd="0" parTransId="{7ADDEC75-A0CB-474C-A4F7-D150EEA84301}" sibTransId="{B4F4C013-C1B5-49F6-9F4B-278F69901E11}"/>
    <dgm:cxn modelId="{2EEF809A-7288-47FF-8623-127AE152C31B}" type="presOf" srcId="{DAD9051C-F6BD-4A48-BEF1-ED600866422C}" destId="{D440556B-D2CD-4DFA-915E-9FBCC5C2EEAA}" srcOrd="0" destOrd="0" presId="urn:microsoft.com/office/officeart/2005/8/layout/list1"/>
    <dgm:cxn modelId="{57AE419C-4B51-431C-8782-C9CD9706D2F7}" type="presOf" srcId="{1CE0B8CC-1372-469A-BE30-9C1BE639F13A}" destId="{1BB08847-2995-44C9-AB8E-A87C7E142CEA}" srcOrd="0" destOrd="0" presId="urn:microsoft.com/office/officeart/2005/8/layout/list1"/>
    <dgm:cxn modelId="{19AED79C-2787-4F84-8149-430CF3BF9D2D}" srcId="{3B59EB5C-B6FA-4F86-A88A-76CC64BC44DA}" destId="{2FFAF5CF-B970-41C8-9C4D-BD4921F45DF1}" srcOrd="1" destOrd="0" parTransId="{A4507B4D-5E51-4005-B9DD-3FA450D3EB42}" sibTransId="{649F7DF0-84DA-4507-B1FD-C86F0CC16335}"/>
    <dgm:cxn modelId="{9532B2B0-1D59-4D4E-979A-98004FAF6131}" type="presOf" srcId="{C8AD6FD0-CED7-4D47-BB1C-5A124161B07D}" destId="{D440556B-D2CD-4DFA-915E-9FBCC5C2EEAA}" srcOrd="0" destOrd="1" presId="urn:microsoft.com/office/officeart/2005/8/layout/list1"/>
    <dgm:cxn modelId="{8143D3BA-BFD3-4587-A234-49228390B531}" srcId="{773648C8-25FE-416A-BC6D-D7CB9311E9E7}" destId="{1CE0B8CC-1372-469A-BE30-9C1BE639F13A}" srcOrd="0" destOrd="0" parTransId="{A38B61AB-083A-43DA-B731-965A3AFF8433}" sibTransId="{57F8F0E9-757F-4BDE-BB4B-6F107643686B}"/>
    <dgm:cxn modelId="{AA2171BE-B0BB-4B7D-B66E-A551DC48DF12}" type="presOf" srcId="{3B59EB5C-B6FA-4F86-A88A-76CC64BC44DA}" destId="{42B89054-D2B0-4F0F-A85B-A1D68A4A86B9}" srcOrd="1" destOrd="0" presId="urn:microsoft.com/office/officeart/2005/8/layout/list1"/>
    <dgm:cxn modelId="{1D59D9CD-3914-4C0E-88E1-5DE9E6D95819}" type="presOf" srcId="{CC468407-7C81-4BA0-8FC1-9A30B0ACA185}" destId="{49A9CD1A-98FD-4FEA-AE4C-4529E076EAC2}" srcOrd="0" destOrd="0" presId="urn:microsoft.com/office/officeart/2005/8/layout/list1"/>
    <dgm:cxn modelId="{F80BDAF8-2944-45F2-B316-5BD8B462F5E1}" type="presOf" srcId="{3B59EB5C-B6FA-4F86-A88A-76CC64BC44DA}" destId="{4ED9A244-6765-4FE0-A6A9-AFC624AA6A67}" srcOrd="0" destOrd="0" presId="urn:microsoft.com/office/officeart/2005/8/layout/list1"/>
    <dgm:cxn modelId="{18FB855C-DABA-4021-BAB8-EEC762C1800A}" type="presParOf" srcId="{5D657616-2450-4C12-A155-A6168A1F4A5B}" destId="{83D70AC8-7AE3-4FBF-993C-F284B15A9713}" srcOrd="0" destOrd="0" presId="urn:microsoft.com/office/officeart/2005/8/layout/list1"/>
    <dgm:cxn modelId="{B8ACB320-073A-4DFD-8112-02A9399DEEA1}" type="presParOf" srcId="{83D70AC8-7AE3-4FBF-993C-F284B15A9713}" destId="{1BB08847-2995-44C9-AB8E-A87C7E142CEA}" srcOrd="0" destOrd="0" presId="urn:microsoft.com/office/officeart/2005/8/layout/list1"/>
    <dgm:cxn modelId="{A109B4CC-55F9-4A6D-AB47-F89EB13F4CA6}" type="presParOf" srcId="{83D70AC8-7AE3-4FBF-993C-F284B15A9713}" destId="{B047B6DC-2478-4BBA-B2FD-FD12AD84C303}" srcOrd="1" destOrd="0" presId="urn:microsoft.com/office/officeart/2005/8/layout/list1"/>
    <dgm:cxn modelId="{6B36C181-4F38-4153-9D80-9C124F393781}" type="presParOf" srcId="{5D657616-2450-4C12-A155-A6168A1F4A5B}" destId="{90F15BD4-8882-401B-B521-56970BD74558}" srcOrd="1" destOrd="0" presId="urn:microsoft.com/office/officeart/2005/8/layout/list1"/>
    <dgm:cxn modelId="{52337B3B-6932-46DA-AB6A-492A7E08897C}" type="presParOf" srcId="{5D657616-2450-4C12-A155-A6168A1F4A5B}" destId="{49A9CD1A-98FD-4FEA-AE4C-4529E076EAC2}" srcOrd="2" destOrd="0" presId="urn:microsoft.com/office/officeart/2005/8/layout/list1"/>
    <dgm:cxn modelId="{A7EBA9C8-BFBC-4297-9503-EFAC12924212}" type="presParOf" srcId="{5D657616-2450-4C12-A155-A6168A1F4A5B}" destId="{ACB018DD-167B-4E50-AF7D-F5640447777D}" srcOrd="3" destOrd="0" presId="urn:microsoft.com/office/officeart/2005/8/layout/list1"/>
    <dgm:cxn modelId="{CF19C2F4-4706-41B4-B38D-26E3D03AA9EB}" type="presParOf" srcId="{5D657616-2450-4C12-A155-A6168A1F4A5B}" destId="{A1E713E1-D07A-4B9F-A4BC-D41025206DB5}" srcOrd="4" destOrd="0" presId="urn:microsoft.com/office/officeart/2005/8/layout/list1"/>
    <dgm:cxn modelId="{090C8286-1C3E-4A87-B220-58B74B2DF8F1}" type="presParOf" srcId="{A1E713E1-D07A-4B9F-A4BC-D41025206DB5}" destId="{4ED9A244-6765-4FE0-A6A9-AFC624AA6A67}" srcOrd="0" destOrd="0" presId="urn:microsoft.com/office/officeart/2005/8/layout/list1"/>
    <dgm:cxn modelId="{5E3E3620-F57E-4123-B352-859411DDE79F}" type="presParOf" srcId="{A1E713E1-D07A-4B9F-A4BC-D41025206DB5}" destId="{42B89054-D2B0-4F0F-A85B-A1D68A4A86B9}" srcOrd="1" destOrd="0" presId="urn:microsoft.com/office/officeart/2005/8/layout/list1"/>
    <dgm:cxn modelId="{1ED1F824-50D8-4015-822F-2A47BD33CFF7}" type="presParOf" srcId="{5D657616-2450-4C12-A155-A6168A1F4A5B}" destId="{35851F12-CF62-4498-993F-8DC2BD216E3D}" srcOrd="5" destOrd="0" presId="urn:microsoft.com/office/officeart/2005/8/layout/list1"/>
    <dgm:cxn modelId="{AAF13FC4-21D5-46A3-848E-5DEF12BEDA87}" type="presParOf" srcId="{5D657616-2450-4C12-A155-A6168A1F4A5B}" destId="{EBF2D999-E503-4978-AB38-2016CA70AEF4}" srcOrd="6" destOrd="0" presId="urn:microsoft.com/office/officeart/2005/8/layout/list1"/>
    <dgm:cxn modelId="{35F531F6-3E20-4A01-9FA0-9B7266F0AE23}" type="presParOf" srcId="{5D657616-2450-4C12-A155-A6168A1F4A5B}" destId="{06D8A0FF-B0DF-4FD8-B814-CDB73B03CB70}" srcOrd="7" destOrd="0" presId="urn:microsoft.com/office/officeart/2005/8/layout/list1"/>
    <dgm:cxn modelId="{BFF4CAF9-D987-46D2-BEDB-F0E350B431A9}" type="presParOf" srcId="{5D657616-2450-4C12-A155-A6168A1F4A5B}" destId="{930A6908-559C-4A50-9C04-708E3ADB37B8}" srcOrd="8" destOrd="0" presId="urn:microsoft.com/office/officeart/2005/8/layout/list1"/>
    <dgm:cxn modelId="{341F5FE7-C6B5-4EB9-AEE1-F2563997B848}" type="presParOf" srcId="{930A6908-559C-4A50-9C04-708E3ADB37B8}" destId="{C432992F-7E52-4B3D-8AB5-897089AEBEA2}" srcOrd="0" destOrd="0" presId="urn:microsoft.com/office/officeart/2005/8/layout/list1"/>
    <dgm:cxn modelId="{197CA7B7-D0D1-417F-9481-77AD65F23EDA}" type="presParOf" srcId="{930A6908-559C-4A50-9C04-708E3ADB37B8}" destId="{9C7F153B-B5D9-44FC-810E-E99A0690FC19}" srcOrd="1" destOrd="0" presId="urn:microsoft.com/office/officeart/2005/8/layout/list1"/>
    <dgm:cxn modelId="{A2139692-9A2F-4566-BF9B-8F28DA928FFC}" type="presParOf" srcId="{5D657616-2450-4C12-A155-A6168A1F4A5B}" destId="{9A5CA7E7-FF61-435D-B69E-70ED21E8292E}" srcOrd="9" destOrd="0" presId="urn:microsoft.com/office/officeart/2005/8/layout/list1"/>
    <dgm:cxn modelId="{46303488-19C0-410E-BE3F-C886F2433116}" type="presParOf" srcId="{5D657616-2450-4C12-A155-A6168A1F4A5B}" destId="{D440556B-D2CD-4DFA-915E-9FBCC5C2EEA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9246B-F365-4BCD-A305-259CC20555AC}">
      <dsp:nvSpPr>
        <dsp:cNvPr id="0" name=""/>
        <dsp:cNvSpPr/>
      </dsp:nvSpPr>
      <dsp:spPr>
        <a:xfrm>
          <a:off x="16451" y="2359"/>
          <a:ext cx="8410855" cy="74904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Основные задачи</a:t>
          </a:r>
          <a:endParaRPr lang="en-US" sz="1800" b="1" kern="1200" dirty="0"/>
        </a:p>
      </dsp:txBody>
      <dsp:txXfrm>
        <a:off x="16451" y="2359"/>
        <a:ext cx="8410855" cy="749048"/>
      </dsp:txXfrm>
    </dsp:sp>
    <dsp:sp modelId="{8484DAAD-A1A0-4F2B-BF29-E33C6BCCA3EB}">
      <dsp:nvSpPr>
        <dsp:cNvPr id="0" name=""/>
        <dsp:cNvSpPr/>
      </dsp:nvSpPr>
      <dsp:spPr>
        <a:xfrm>
          <a:off x="8225" y="749048"/>
          <a:ext cx="8410855" cy="831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A32320"/>
            </a:buClr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A32320"/>
            </a:buClr>
            <a:buChar char="•"/>
          </a:pPr>
          <a:r>
            <a:rPr lang="ru-RU" sz="1800" kern="1200" dirty="0"/>
            <a:t>Оценить эффективность БРИДЖ в</a:t>
          </a:r>
          <a:r>
            <a:rPr lang="en-US" sz="1800" kern="1200" dirty="0"/>
            <a:t>: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A32320"/>
            </a:buClr>
            <a:buChar char="•"/>
          </a:pPr>
          <a:r>
            <a:rPr lang="ru-RU" sz="1800" kern="1200" dirty="0"/>
            <a:t>Увеличении количества новых клиентов в ПД</a:t>
          </a:r>
          <a:endParaRPr lang="en-US" sz="1800" kern="1200" dirty="0"/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A32320"/>
            </a:buClr>
            <a:buChar char="•"/>
          </a:pPr>
          <a:r>
            <a:rPr lang="ru-RU" sz="1800" kern="1200" dirty="0"/>
            <a:t>Увеличении количества посещений ПД</a:t>
          </a:r>
          <a:endParaRPr lang="en-US" sz="1800" kern="1200" dirty="0"/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A32320"/>
            </a:buClr>
            <a:buChar char="•"/>
          </a:pPr>
          <a:r>
            <a:rPr lang="ru-RU" sz="1800" kern="1200" dirty="0"/>
            <a:t>Увеличении количества экспресс-тестирования на ВИЧ</a:t>
          </a:r>
          <a:endParaRPr lang="en-US" sz="1800" kern="1200" dirty="0"/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A32320"/>
            </a:buClr>
            <a:buChar char="•"/>
          </a:pPr>
          <a:r>
            <a:rPr lang="ru-RU" sz="1800" kern="1200" dirty="0"/>
            <a:t>Перенаправление в центры СПИД и подключении к ВИЧ-услугам</a:t>
          </a:r>
          <a:endParaRPr lang="en-US" sz="1800" kern="1200" dirty="0"/>
        </a:p>
      </dsp:txBody>
      <dsp:txXfrm>
        <a:off x="8225" y="749048"/>
        <a:ext cx="8410855" cy="83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9CD1A-98FD-4FEA-AE4C-4529E076EAC2}">
      <dsp:nvSpPr>
        <dsp:cNvPr id="0" name=""/>
        <dsp:cNvSpPr/>
      </dsp:nvSpPr>
      <dsp:spPr>
        <a:xfrm>
          <a:off x="0" y="309633"/>
          <a:ext cx="7828548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582" tIns="416560" rIns="6075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Экспертная оценка и мониторинг внедрения программы</a:t>
          </a:r>
          <a:endParaRPr lang="en-US" sz="2000" kern="1200" dirty="0"/>
        </a:p>
      </dsp:txBody>
      <dsp:txXfrm>
        <a:off x="0" y="309633"/>
        <a:ext cx="7828548" cy="1102500"/>
      </dsp:txXfrm>
    </dsp:sp>
    <dsp:sp modelId="{B047B6DC-2478-4BBA-B2FD-FD12AD84C303}">
      <dsp:nvSpPr>
        <dsp:cNvPr id="0" name=""/>
        <dsp:cNvSpPr/>
      </dsp:nvSpPr>
      <dsp:spPr>
        <a:xfrm>
          <a:off x="391427" y="14433"/>
          <a:ext cx="547998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30" tIns="0" rIns="2071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КНЦДИЗ</a:t>
          </a:r>
          <a:endParaRPr lang="en-US" sz="2000" kern="1200" dirty="0"/>
        </a:p>
      </dsp:txBody>
      <dsp:txXfrm>
        <a:off x="420248" y="43254"/>
        <a:ext cx="5422341" cy="532758"/>
      </dsp:txXfrm>
    </dsp:sp>
    <dsp:sp modelId="{EBF2D999-E503-4978-AB38-2016CA70AEF4}">
      <dsp:nvSpPr>
        <dsp:cNvPr id="0" name=""/>
        <dsp:cNvSpPr/>
      </dsp:nvSpPr>
      <dsp:spPr>
        <a:xfrm>
          <a:off x="0" y="1815334"/>
          <a:ext cx="7828548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582" tIns="416560" rIns="6075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Обучение и </a:t>
          </a:r>
          <a:r>
            <a:rPr lang="ru-RU" sz="2000" kern="1200" dirty="0" err="1"/>
            <a:t>супервизия</a:t>
          </a:r>
          <a:r>
            <a:rPr lang="ru-RU" sz="2000" kern="1200" dirty="0"/>
            <a:t> персонала пунктов доверия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Подтверждающее тестирование и подключение к АРТ</a:t>
          </a:r>
          <a:endParaRPr lang="en-US" sz="2000" kern="1200" dirty="0"/>
        </a:p>
      </dsp:txBody>
      <dsp:txXfrm>
        <a:off x="0" y="1815334"/>
        <a:ext cx="7828548" cy="1417500"/>
      </dsp:txXfrm>
    </dsp:sp>
    <dsp:sp modelId="{42B89054-D2B0-4F0F-A85B-A1D68A4A86B9}">
      <dsp:nvSpPr>
        <dsp:cNvPr id="0" name=""/>
        <dsp:cNvSpPr/>
      </dsp:nvSpPr>
      <dsp:spPr>
        <a:xfrm>
          <a:off x="391427" y="1520134"/>
          <a:ext cx="547998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30" tIns="0" rIns="2071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СПИД центры (3)</a:t>
          </a:r>
          <a:endParaRPr lang="en-US" sz="2000" kern="1200" dirty="0"/>
        </a:p>
      </dsp:txBody>
      <dsp:txXfrm>
        <a:off x="420248" y="1548955"/>
        <a:ext cx="5422341" cy="532758"/>
      </dsp:txXfrm>
    </dsp:sp>
    <dsp:sp modelId="{D440556B-D2CD-4DFA-915E-9FBCC5C2EEAA}">
      <dsp:nvSpPr>
        <dsp:cNvPr id="0" name=""/>
        <dsp:cNvSpPr/>
      </dsp:nvSpPr>
      <dsp:spPr>
        <a:xfrm>
          <a:off x="0" y="3636034"/>
          <a:ext cx="7828548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582" tIns="416560" rIns="6075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Внедрение новых подходов к работе с ЛУИН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Одна медицинская сестра/социальный работник и два </a:t>
          </a:r>
          <a:r>
            <a:rPr lang="ru-RU" sz="2000" kern="1200" dirty="0" err="1"/>
            <a:t>аутрич</a:t>
          </a:r>
          <a:r>
            <a:rPr lang="ru-RU" sz="2000" kern="1200" dirty="0"/>
            <a:t>-работника</a:t>
          </a:r>
          <a:endParaRPr lang="en-US" sz="2000" kern="1200" dirty="0"/>
        </a:p>
      </dsp:txBody>
      <dsp:txXfrm>
        <a:off x="0" y="3636034"/>
        <a:ext cx="7828548" cy="1417500"/>
      </dsp:txXfrm>
    </dsp:sp>
    <dsp:sp modelId="{9C7F153B-B5D9-44FC-810E-E99A0690FC19}">
      <dsp:nvSpPr>
        <dsp:cNvPr id="0" name=""/>
        <dsp:cNvSpPr/>
      </dsp:nvSpPr>
      <dsp:spPr>
        <a:xfrm>
          <a:off x="329644" y="3353191"/>
          <a:ext cx="547998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30" tIns="0" rIns="2071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Пункты доверия (24)</a:t>
          </a:r>
          <a:endParaRPr lang="en-US" sz="2000" kern="1200" dirty="0"/>
        </a:p>
      </dsp:txBody>
      <dsp:txXfrm>
        <a:off x="358465" y="3382012"/>
        <a:ext cx="542234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FD725-4E30-46D8-833F-117CEC432B2B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4AFFC-5E70-4522-8B76-13984549B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12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BD833-28F4-4640-B12A-80A9CE937704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E4801-7C9A-4965-985A-04F1DD7C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4801-7C9A-4965-985A-04F1DD7C91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Децентрализация услуг по ВИЧ, перевод части услуг в ПД и повышение квалификации персонала ПД в оказании услуг по ВИЧ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E4801-7C9A-4965-985A-04F1DD7C91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5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E4801-7C9A-4965-985A-04F1DD7C91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5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E4801-7C9A-4965-985A-04F1DD7C91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23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96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32320"/>
              </a:buClr>
              <a:defRPr/>
            </a:lvl1pPr>
            <a:lvl2pPr>
              <a:buClr>
                <a:srgbClr val="A32320"/>
              </a:buClr>
              <a:defRPr/>
            </a:lvl2pPr>
            <a:lvl3pPr>
              <a:buClr>
                <a:srgbClr val="A32320"/>
              </a:buClr>
              <a:defRPr/>
            </a:lvl3pPr>
            <a:lvl4pPr>
              <a:buClr>
                <a:srgbClr val="A32320"/>
              </a:buClr>
              <a:defRPr/>
            </a:lvl4pPr>
            <a:lvl5pPr>
              <a:buClr>
                <a:srgbClr val="A3232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04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26128"/>
            <a:ext cx="7886700" cy="333634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136142" y="1"/>
            <a:ext cx="6308619" cy="1106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6723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 b="1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8082"/>
            <a:ext cx="3867150" cy="4898881"/>
          </a:xfrm>
        </p:spPr>
        <p:txBody>
          <a:bodyPr/>
          <a:lstStyle>
            <a:lvl1pPr>
              <a:buClr>
                <a:srgbClr val="A32320"/>
              </a:buClr>
              <a:defRPr/>
            </a:lvl1pPr>
            <a:lvl2pPr>
              <a:buClr>
                <a:srgbClr val="A32320"/>
              </a:buClr>
              <a:defRPr/>
            </a:lvl2pPr>
            <a:lvl3pPr>
              <a:buClr>
                <a:srgbClr val="A32320"/>
              </a:buClr>
              <a:defRPr/>
            </a:lvl3pPr>
            <a:lvl4pPr>
              <a:buClr>
                <a:srgbClr val="A32320"/>
              </a:buClr>
              <a:defRPr/>
            </a:lvl4pPr>
            <a:lvl5pPr>
              <a:buClr>
                <a:srgbClr val="A3232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8082"/>
            <a:ext cx="3867150" cy="4898881"/>
          </a:xfrm>
        </p:spPr>
        <p:txBody>
          <a:bodyPr/>
          <a:lstStyle>
            <a:lvl5pPr>
              <a:buClr>
                <a:srgbClr val="A3232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86558" y="319455"/>
            <a:ext cx="6246934" cy="839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1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4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8792" y="-9596"/>
            <a:ext cx="9144000" cy="1116500"/>
          </a:xfrm>
          <a:prstGeom prst="rect">
            <a:avLst/>
          </a:prstGeom>
          <a:gradFill flip="none" rotWithShape="1">
            <a:gsLst>
              <a:gs pos="40000">
                <a:srgbClr val="B84010"/>
              </a:gs>
              <a:gs pos="83000">
                <a:srgbClr val="A3232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142" y="1"/>
            <a:ext cx="6308619" cy="1106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49656"/>
            <a:ext cx="7886700" cy="492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9829" y="0"/>
            <a:ext cx="174171" cy="110690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206">
                <a:srgbClr val="B5D2EC"/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3" name="TextBox 12"/>
          <p:cNvSpPr txBox="1"/>
          <p:nvPr userDrawn="1"/>
        </p:nvSpPr>
        <p:spPr>
          <a:xfrm>
            <a:off x="7211789" y="210100"/>
            <a:ext cx="18472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DEB85"/>
                </a:solidFill>
                <a:latin typeface="Trajan Pro" panose="02020502050506020301" pitchFamily="18" charset="0"/>
                <a:cs typeface="Times New Roman" panose="02020603050405020304" pitchFamily="18" charset="0"/>
              </a:rPr>
              <a:t>GLOBAL</a:t>
            </a:r>
            <a:r>
              <a:rPr lang="en-US" sz="1200" b="1" baseline="0" dirty="0">
                <a:solidFill>
                  <a:srgbClr val="EDEB85"/>
                </a:solidFill>
                <a:latin typeface="Trajan Pro" panose="02020502050506020301" pitchFamily="18" charset="0"/>
                <a:cs typeface="Times New Roman" panose="02020603050405020304" pitchFamily="18" charset="0"/>
              </a:rPr>
              <a:t> HEALTH </a:t>
            </a:r>
          </a:p>
          <a:p>
            <a:r>
              <a:rPr lang="en-US" sz="1200" b="1" baseline="0" dirty="0">
                <a:solidFill>
                  <a:srgbClr val="EDEB85"/>
                </a:solidFill>
                <a:latin typeface="Trajan Pro" panose="02020502050506020301" pitchFamily="18" charset="0"/>
                <a:cs typeface="Times New Roman" panose="02020603050405020304" pitchFamily="18" charset="0"/>
              </a:rPr>
              <a:t>RESEARCH CENTER</a:t>
            </a:r>
          </a:p>
          <a:p>
            <a:r>
              <a:rPr lang="en-US" sz="1400" b="0" i="1" baseline="0" dirty="0">
                <a:solidFill>
                  <a:srgbClr val="EDEB85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of</a:t>
            </a:r>
            <a:r>
              <a:rPr lang="en-US" sz="1200" b="1" i="1" baseline="0" dirty="0">
                <a:solidFill>
                  <a:srgbClr val="EDEB85"/>
                </a:solidFill>
                <a:latin typeface="Trajan Pro" panose="02020502050506020301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baseline="0" dirty="0">
                <a:solidFill>
                  <a:srgbClr val="EDEB85"/>
                </a:solidFill>
                <a:latin typeface="Trajan Pro" panose="02020502050506020301" pitchFamily="18" charset="0"/>
                <a:cs typeface="Times New Roman" panose="02020603050405020304" pitchFamily="18" charset="0"/>
              </a:rPr>
              <a:t>CENTRAL ASIA</a:t>
            </a:r>
          </a:p>
        </p:txBody>
      </p:sp>
    </p:spTree>
    <p:extLst>
      <p:ext uri="{BB962C8B-B14F-4D97-AF65-F5344CB8AC3E}">
        <p14:creationId xmlns:p14="http://schemas.microsoft.com/office/powerpoint/2010/main" val="213932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45" y="1701562"/>
            <a:ext cx="7264908" cy="2348050"/>
          </a:xfrm>
        </p:spPr>
        <p:txBody>
          <a:bodyPr anchor="ctr">
            <a:normAutofit fontScale="90000"/>
          </a:bodyPr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Последствия Ковид 19 на программы снижения вреда в Казахстане: качественное исследование в рамках проекта БРИДЖ</a:t>
            </a:r>
            <a:endParaRPr lang="en-US" sz="2200" dirty="0">
              <a:solidFill>
                <a:srgbClr val="DB641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500" y="4373104"/>
            <a:ext cx="7952999" cy="22289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/>
              <a:t>Центр Изучения Глобального Здоровья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/>
              <a:t>в Центральной Азии при Колумбийском университете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kk-KZ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(</a:t>
            </a:r>
            <a:r>
              <a:rPr lang="ru-RU" sz="2000" b="1" dirty="0"/>
              <a:t>201</a:t>
            </a:r>
            <a:r>
              <a:rPr lang="en-US" sz="2000" b="1" dirty="0"/>
              <a:t>6</a:t>
            </a:r>
            <a:r>
              <a:rPr lang="ru-RU" sz="2000" b="1" dirty="0"/>
              <a:t>-2020</a:t>
            </a:r>
            <a:r>
              <a:rPr lang="en-US" sz="2000" b="1" dirty="0"/>
              <a:t>)</a:t>
            </a:r>
          </a:p>
          <a:p>
            <a:pPr algn="r"/>
            <a:endParaRPr lang="en-US" sz="2000" dirty="0"/>
          </a:p>
        </p:txBody>
      </p:sp>
      <p:sp>
        <p:nvSpPr>
          <p:cNvPr id="5" name="Oval 1"/>
          <p:cNvSpPr/>
          <p:nvPr/>
        </p:nvSpPr>
        <p:spPr>
          <a:xfrm>
            <a:off x="2665165" y="384891"/>
            <a:ext cx="3821229" cy="21877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191" y="767849"/>
            <a:ext cx="2551176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AC57-9853-C7BD-B72D-2F572729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20" y="0"/>
            <a:ext cx="6308619" cy="1106904"/>
          </a:xfrm>
        </p:spPr>
        <p:txBody>
          <a:bodyPr/>
          <a:lstStyle/>
          <a:p>
            <a:r>
              <a:rPr lang="ru-RU" dirty="0"/>
              <a:t>Основные результаты</a:t>
            </a:r>
            <a:endParaRPr lang="en-K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85AC2-D30E-5C39-3844-81C798A29507}"/>
              </a:ext>
            </a:extLst>
          </p:cNvPr>
          <p:cNvSpPr txBox="1"/>
          <p:nvPr/>
        </p:nvSpPr>
        <p:spPr>
          <a:xfrm>
            <a:off x="460731" y="1801631"/>
            <a:ext cx="7886700" cy="348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/>
              <a:t>Во время пандемии, организации  - ПД и СПИД центры меняли политику и практику, демонстрируя гибкость и принимая на себя новые роли и обязанности, способность делегировать полномочия, в результате не прекращая оказывать основные услуги для уязвимых групп населения</a:t>
            </a:r>
            <a:r>
              <a:rPr lang="en-US" sz="1500" dirty="0"/>
              <a:t>.</a:t>
            </a:r>
          </a:p>
          <a:p>
            <a:endParaRPr lang="en-US" sz="1500" dirty="0"/>
          </a:p>
          <a:p>
            <a:r>
              <a:rPr lang="ru-RU" sz="1500" dirty="0"/>
              <a:t>ПД на уровне ПМСП и НПО представляют собой идеальные формы организации для оказания услуг ключевым  группам во время кризисных ситуаций, таких как пандемии ввиду своего расположения в сообществе и гибкости, которой традиционные медицинский организации могут не иметь</a:t>
            </a:r>
            <a:r>
              <a:rPr lang="en-US" sz="1500" dirty="0"/>
              <a:t>.</a:t>
            </a:r>
          </a:p>
          <a:p>
            <a:endParaRPr lang="en-US" sz="1500" dirty="0"/>
          </a:p>
          <a:p>
            <a:r>
              <a:rPr lang="ru-RU" sz="1500" dirty="0"/>
              <a:t>Сотрудники ПД, особенно на базе НПО, страдали от недостатка ресурсов, дефицита СИЗ</a:t>
            </a:r>
            <a:r>
              <a:rPr lang="en-US" sz="1500" dirty="0"/>
              <a:t>, </a:t>
            </a:r>
            <a:r>
              <a:rPr lang="ru-RU" sz="1500" dirty="0"/>
              <a:t>низких зарплат</a:t>
            </a:r>
            <a:r>
              <a:rPr lang="en-US" sz="1500" dirty="0"/>
              <a:t>, </a:t>
            </a:r>
            <a:r>
              <a:rPr lang="ru-RU" sz="1500" dirty="0"/>
              <a:t>и общего </a:t>
            </a:r>
            <a:r>
              <a:rPr lang="ru-RU" sz="1500" dirty="0" err="1"/>
              <a:t>недооценивания</a:t>
            </a:r>
            <a:r>
              <a:rPr lang="ru-RU" sz="1500" dirty="0"/>
              <a:t> значимости услуг</a:t>
            </a:r>
            <a:r>
              <a:rPr lang="en-US" sz="1500" dirty="0"/>
              <a:t>,</a:t>
            </a:r>
            <a:r>
              <a:rPr lang="ru-RU" sz="1500" dirty="0"/>
              <a:t> что привело многие ПД к закрытию во время пиков пандемии</a:t>
            </a:r>
            <a:r>
              <a:rPr lang="en-US" sz="1500" dirty="0"/>
              <a:t>. </a:t>
            </a:r>
            <a:r>
              <a:rPr lang="ru-RU" sz="1500" dirty="0"/>
              <a:t>Это обесценивание ПД подрывает их потенциал оказывать услуги ключевым группам населения во время пандемии</a:t>
            </a:r>
            <a:r>
              <a:rPr lang="en-US" sz="1500" dirty="0"/>
              <a:t>.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4918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9349-8070-3CDF-D500-FFBC823D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12" y="1"/>
            <a:ext cx="5976749" cy="1106904"/>
          </a:xfrm>
        </p:spPr>
        <p:txBody>
          <a:bodyPr/>
          <a:lstStyle/>
          <a:p>
            <a:r>
              <a:rPr lang="ru-RU" dirty="0"/>
              <a:t>Основные выводы</a:t>
            </a:r>
            <a:endParaRPr lang="en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00FBE-A18E-360D-B92A-5937051E24AF}"/>
              </a:ext>
            </a:extLst>
          </p:cNvPr>
          <p:cNvSpPr txBox="1"/>
          <p:nvPr/>
        </p:nvSpPr>
        <p:spPr>
          <a:xfrm>
            <a:off x="468012" y="2137719"/>
            <a:ext cx="8243501" cy="4255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94"/>
              </a:lnSpc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94"/>
              </a:lnSpc>
            </a:pPr>
            <a:endParaRPr lang="ru-RU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94"/>
              </a:lnSpc>
            </a:pPr>
            <a:endParaRPr lang="ru-RU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94"/>
              </a:lnSpc>
            </a:pPr>
            <a:endParaRPr lang="ru-RU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Децентрализация услуг очень важна для продолжения оказания услуг ключевым группам во время кризиса масштаба пандемии, который очень сильно подрывает возможности оказания услуг в традиционной медицинской системе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65246">
              <a:spcBef>
                <a:spcPts val="86"/>
              </a:spcBef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5246">
              <a:lnSpc>
                <a:spcPct val="110000"/>
              </a:lnSpc>
              <a:spcBef>
                <a:spcPts val="86"/>
              </a:spcBef>
            </a:pPr>
            <a:r>
              <a:rPr lang="ru-RU" sz="2000" spc="-4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Необходимо увеличить поддержку и усилить ресурсы ПД и НПО и после пандемии Ковид-19 для дальнейшего бесперебойного оказания услуг по ВИЧ и снижению вреда для ЛУИН. </a:t>
            </a:r>
            <a:endParaRPr lang="en-K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5246">
              <a:lnSpc>
                <a:spcPct val="110000"/>
              </a:lnSpc>
              <a:spcBef>
                <a:spcPts val="86"/>
              </a:spcBef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5246">
              <a:lnSpc>
                <a:spcPct val="110000"/>
              </a:lnSpc>
              <a:spcBef>
                <a:spcPts val="86"/>
              </a:spcBef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5246">
              <a:lnSpc>
                <a:spcPct val="110000"/>
              </a:lnSpc>
              <a:spcBef>
                <a:spcPts val="86"/>
              </a:spcBef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5246">
              <a:lnSpc>
                <a:spcPct val="110000"/>
              </a:lnSpc>
              <a:spcBef>
                <a:spcPts val="86"/>
              </a:spcBef>
            </a:pPr>
            <a:endParaRPr lang="en-KZ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8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3642" y="1"/>
            <a:ext cx="5730276" cy="1106904"/>
          </a:xfrm>
        </p:spPr>
        <p:txBody>
          <a:bodyPr>
            <a:normAutofit/>
          </a:bodyPr>
          <a:lstStyle/>
          <a:p>
            <a:r>
              <a:rPr lang="ru-RU" sz="2400" dirty="0"/>
              <a:t>Дизайн, цель и задачи проекта</a:t>
            </a:r>
            <a:endParaRPr lang="en-US" sz="24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5DC6FCA-0C87-472E-8E5A-54E91BA9A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847743"/>
              </p:ext>
            </p:extLst>
          </p:nvPr>
        </p:nvGraphicFramePr>
        <p:xfrm>
          <a:off x="420130" y="3937559"/>
          <a:ext cx="8427307" cy="83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52"/>
          <a:stretch/>
        </p:blipFill>
        <p:spPr>
          <a:xfrm>
            <a:off x="0" y="1147241"/>
            <a:ext cx="9154718" cy="274998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16871"/>
            <a:ext cx="9154718" cy="318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88" y="-3811"/>
            <a:ext cx="1747036" cy="111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35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392" y="1"/>
            <a:ext cx="5312158" cy="1106904"/>
          </a:xfrm>
        </p:spPr>
        <p:txBody>
          <a:bodyPr>
            <a:noAutofit/>
          </a:bodyPr>
          <a:lstStyle/>
          <a:p>
            <a:r>
              <a:rPr lang="ru-RU" sz="2400" dirty="0"/>
              <a:t>Ключевые организации в Бридж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312" y="929640"/>
            <a:ext cx="10521481" cy="591833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5750705"/>
              </p:ext>
            </p:extLst>
          </p:nvPr>
        </p:nvGraphicFramePr>
        <p:xfrm>
          <a:off x="753980" y="1445126"/>
          <a:ext cx="7828548" cy="5067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88" y="-3811"/>
            <a:ext cx="1747036" cy="111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82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8546B-CC88-F994-B554-78CF637A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Качественное исследование среди провайдеров услуг: влияние Ковид 19 на континуум услуг по ВИЧ для ЛУИН</a:t>
            </a:r>
            <a:endParaRPr lang="ru-KZ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F7C95CF-4151-14E8-9847-59E879C61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828" y="1163208"/>
            <a:ext cx="6524367" cy="4818211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C3B27CA-874E-6DD8-54B5-F4E0216B4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93275"/>
              </p:ext>
            </p:extLst>
          </p:nvPr>
        </p:nvGraphicFramePr>
        <p:xfrm>
          <a:off x="543806" y="6079394"/>
          <a:ext cx="7874452" cy="655320"/>
        </p:xfrm>
        <a:graphic>
          <a:graphicData uri="http://schemas.openxmlformats.org/drawingml/2006/table">
            <a:tbl>
              <a:tblPr/>
              <a:tblGrid>
                <a:gridCol w="7874452">
                  <a:extLst>
                    <a:ext uri="{9D8B030D-6E8A-4147-A177-3AD203B41FA5}">
                      <a16:colId xmlns:a16="http://schemas.microsoft.com/office/drawing/2014/main" val="3159026456"/>
                    </a:ext>
                  </a:extLst>
                </a:gridCol>
              </a:tblGrid>
              <a:tr h="56409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dirty="0">
                          <a:effectLst/>
                        </a:rPr>
                        <a:t>McCrimmon, T., </a:t>
                      </a:r>
                      <a:r>
                        <a:rPr lang="en-US" sz="1100" dirty="0" err="1">
                          <a:effectLst/>
                        </a:rPr>
                        <a:t>Sundelson</a:t>
                      </a:r>
                      <a:r>
                        <a:rPr lang="en-US" sz="1100" dirty="0">
                          <a:effectLst/>
                        </a:rPr>
                        <a:t>, A., </a:t>
                      </a:r>
                      <a:r>
                        <a:rPr lang="en-US" sz="1100" dirty="0" err="1">
                          <a:effectLst/>
                        </a:rPr>
                        <a:t>Darisheva</a:t>
                      </a:r>
                      <a:r>
                        <a:rPr lang="en-US" sz="1100" dirty="0">
                          <a:effectLst/>
                        </a:rPr>
                        <a:t>, M., Gilbert, L., Hunt, T., Terlikbayeva, A., ... &amp; El-</a:t>
                      </a:r>
                      <a:r>
                        <a:rPr lang="en-US" sz="1100" dirty="0" err="1">
                          <a:effectLst/>
                        </a:rPr>
                        <a:t>Bassel</a:t>
                      </a:r>
                      <a:r>
                        <a:rPr lang="en-US" sz="1100" dirty="0">
                          <a:effectLst/>
                        </a:rPr>
                        <a:t>, N. (2022). HIV Care Continuum Services for People Who Inject Drugs in Kazakhstan During COVID-19: A Qualitative Study of Service Provider Perspectives. </a:t>
                      </a:r>
                      <a:r>
                        <a:rPr lang="en-US" sz="1100" i="1" dirty="0">
                          <a:effectLst/>
                        </a:rPr>
                        <a:t>Global Health: Science and Practice</a:t>
                      </a:r>
                      <a:r>
                        <a:rPr lang="en-US" sz="1100" dirty="0">
                          <a:effectLst/>
                        </a:rPr>
                        <a:t>, </a:t>
                      </a:r>
                      <a:r>
                        <a:rPr lang="en-US" sz="1100" i="1" dirty="0">
                          <a:effectLst/>
                        </a:rPr>
                        <a:t>10</a:t>
                      </a:r>
                      <a:r>
                        <a:rPr lang="en-US" sz="1100" dirty="0">
                          <a:effectLst/>
                        </a:rPr>
                        <a:t>(2).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767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79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A924-4989-A649-B6A5-228B58F4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1800" dirty="0">
                <a:solidFill>
                  <a:srgbClr val="231F2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Характеристика участников глубинных интервью по организациям и регионам </a:t>
            </a:r>
            <a:endParaRPr lang="en-KZ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385E29-1ABA-862D-9379-7978E64F5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520007"/>
              </p:ext>
            </p:extLst>
          </p:nvPr>
        </p:nvGraphicFramePr>
        <p:xfrm>
          <a:off x="518983" y="1239432"/>
          <a:ext cx="8106033" cy="55197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7054">
                  <a:extLst>
                    <a:ext uri="{9D8B030D-6E8A-4147-A177-3AD203B41FA5}">
                      <a16:colId xmlns:a16="http://schemas.microsoft.com/office/drawing/2014/main" val="2433836996"/>
                    </a:ext>
                  </a:extLst>
                </a:gridCol>
                <a:gridCol w="1650831">
                  <a:extLst>
                    <a:ext uri="{9D8B030D-6E8A-4147-A177-3AD203B41FA5}">
                      <a16:colId xmlns:a16="http://schemas.microsoft.com/office/drawing/2014/main" val="3059734871"/>
                    </a:ext>
                  </a:extLst>
                </a:gridCol>
                <a:gridCol w="1542227">
                  <a:extLst>
                    <a:ext uri="{9D8B030D-6E8A-4147-A177-3AD203B41FA5}">
                      <a16:colId xmlns:a16="http://schemas.microsoft.com/office/drawing/2014/main" val="1300237199"/>
                    </a:ext>
                  </a:extLst>
                </a:gridCol>
                <a:gridCol w="1406808">
                  <a:extLst>
                    <a:ext uri="{9D8B030D-6E8A-4147-A177-3AD203B41FA5}">
                      <a16:colId xmlns:a16="http://schemas.microsoft.com/office/drawing/2014/main" val="2441180516"/>
                    </a:ext>
                  </a:extLst>
                </a:gridCol>
                <a:gridCol w="939113">
                  <a:extLst>
                    <a:ext uri="{9D8B030D-6E8A-4147-A177-3AD203B41FA5}">
                      <a16:colId xmlns:a16="http://schemas.microsoft.com/office/drawing/2014/main" val="2457930881"/>
                    </a:ext>
                  </a:extLst>
                </a:gridCol>
              </a:tblGrid>
              <a:tr h="438347">
                <a:tc gridSpan="2">
                  <a:txBody>
                    <a:bodyPr/>
                    <a:lstStyle/>
                    <a:p>
                      <a:pPr marR="301625" algn="r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Алматы</a:t>
                      </a:r>
                      <a:endParaRPr lang="en-US" sz="1200" dirty="0">
                        <a:effectLst/>
                      </a:endParaRPr>
                    </a:p>
                    <a:p>
                      <a:pPr marR="301625" algn="r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R="301625" algn="r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endParaRPr lang="en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2895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Шымкент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2895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Караганда/</a:t>
                      </a:r>
                    </a:p>
                    <a:p>
                      <a:pPr marL="302895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Темиртау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2895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Общее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2991701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4445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СПИД центр</a:t>
                      </a:r>
                      <a:endParaRPr lang="en-K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95"/>
                        </a:spcBef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95"/>
                        </a:spcBef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5026498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4445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кол-во ПД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4741819"/>
                  </a:ext>
                </a:extLst>
              </a:tr>
              <a:tr h="287336">
                <a:tc>
                  <a:txBody>
                    <a:bodyPr/>
                    <a:lstStyle/>
                    <a:p>
                      <a:pPr marL="15240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базе СПИД Центров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2943611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15240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базе поликлиник</a:t>
                      </a:r>
                      <a:endParaRPr lang="en-K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7609178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15240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На базе НПО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6074976"/>
                  </a:ext>
                </a:extLst>
              </a:tr>
              <a:tr h="287336">
                <a:tc>
                  <a:txBody>
                    <a:bodyPr/>
                    <a:lstStyle/>
                    <a:p>
                      <a:pPr marL="4445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Всего организаций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1087095"/>
                  </a:ext>
                </a:extLst>
              </a:tr>
              <a:tr h="250417">
                <a:tc gridSpan="5">
                  <a:txBody>
                    <a:bodyPr/>
                    <a:lstStyle/>
                    <a:p>
                      <a:pPr marL="4445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Характеристики участников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173" marB="31173"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63020"/>
                  </a:ext>
                </a:extLst>
              </a:tr>
              <a:tr h="250417">
                <a:tc gridSpan="5">
                  <a:txBody>
                    <a:bodyPr/>
                    <a:lstStyle/>
                    <a:p>
                      <a:pPr marL="4445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Место работы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173" marB="31173"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94936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4445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СПИД центр</a:t>
                      </a:r>
                      <a:endParaRPr lang="en-K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6799546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4445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кол-во ПД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1946175"/>
                  </a:ext>
                </a:extLst>
              </a:tr>
              <a:tr h="287336">
                <a:tc>
                  <a:txBody>
                    <a:bodyPr/>
                    <a:lstStyle/>
                    <a:p>
                      <a:pPr marL="15240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 базе СПИД Центров</a:t>
                      </a:r>
                      <a:endParaRPr lang="en-KZ" sz="1200" b="1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5"/>
                        </a:spcBef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5"/>
                        </a:spcBef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7736920"/>
                  </a:ext>
                </a:extLst>
              </a:tr>
              <a:tr h="287336">
                <a:tc>
                  <a:txBody>
                    <a:bodyPr/>
                    <a:lstStyle/>
                    <a:p>
                      <a:pPr marL="15240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 базе поликлиник</a:t>
                      </a:r>
                      <a:endParaRPr lang="en-KZ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5"/>
                        </a:spcBef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5"/>
                        </a:spcBef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3443159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15240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На базе НПО</a:t>
                      </a:r>
                      <a:endParaRPr lang="en-KZ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5"/>
                        </a:spcBef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5"/>
                        </a:spcBef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634363"/>
                  </a:ext>
                </a:extLst>
              </a:tr>
              <a:tr h="250417">
                <a:tc gridSpan="5">
                  <a:txBody>
                    <a:bodyPr/>
                    <a:lstStyle/>
                    <a:p>
                      <a:pPr marL="4445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Роль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173" marB="31173"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34016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15240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5"/>
                        </a:spcBef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5"/>
                        </a:spcBef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6954024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15240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Медсестра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9972751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15240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Социальный работник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9860237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15240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НПО 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4474774"/>
                  </a:ext>
                </a:extLst>
              </a:tr>
              <a:tr h="250417">
                <a:tc gridSpan="5">
                  <a:txBody>
                    <a:bodyPr/>
                    <a:lstStyle/>
                    <a:p>
                      <a:pPr marL="4445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173" marB="31173"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567584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15240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Муж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4558084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15240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Жен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5960688"/>
                  </a:ext>
                </a:extLst>
              </a:tr>
              <a:tr h="209311">
                <a:tc>
                  <a:txBody>
                    <a:bodyPr/>
                    <a:lstStyle/>
                    <a:p>
                      <a:pPr marL="4445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участников</a:t>
                      </a:r>
                      <a:endParaRPr lang="en-K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"/>
                        </a:spcBef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en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4823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67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8EC40-5B7C-EB37-0982-15E2E8B4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Изменения в системе предоставления услуг и их нормативной регуляции</a:t>
            </a:r>
            <a:endParaRPr lang="ru-KZ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4CF0D-4311-0506-D7DD-429EB7B6E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383958"/>
            <a:ext cx="8268215" cy="47930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200" spc="-15" dirty="0">
                <a:solidFill>
                  <a:srgbClr val="004B8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Штат ПД описал существенные изменения в системе предоставления услуг в программах снижения вреда во время национального и регионального карантина: </a:t>
            </a:r>
            <a:endParaRPr lang="en-US" sz="2200" spc="-30" dirty="0">
              <a:solidFill>
                <a:srgbClr val="004B8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spc="-30" dirty="0">
              <a:solidFill>
                <a:srgbClr val="004B8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Планы по расширению программы ОЗТ были полностью приостановлены в Шымкенте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sz="22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Метадоновая программа </a:t>
            </a:r>
            <a:r>
              <a:rPr lang="en-US" sz="2200" i="1" spc="-10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spc="-9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7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..</a:t>
            </a:r>
            <a:r>
              <a:rPr lang="en-US" sz="2200" spc="-11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US" sz="220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en-US" sz="2200" spc="-9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200" i="1" spc="-9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о</a:t>
            </a:r>
            <a:r>
              <a:rPr lang="ru-RU" sz="2200" i="1" spc="-90" dirty="0">
                <a:solidFill>
                  <a:srgbClr val="231F20"/>
                </a:solidFill>
                <a:ea typeface="Georgia" panose="02040502050405020303" pitchFamily="18" charset="0"/>
                <a:cs typeface="Times New Roman" panose="02020603050405020304" pitchFamily="18" charset="0"/>
              </a:rPr>
              <a:t>тложена в </a:t>
            </a:r>
            <a:r>
              <a:rPr lang="en-US" sz="2200" i="1" spc="-9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spc="-95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связи с пандемией</a:t>
            </a:r>
            <a:r>
              <a:rPr lang="en-US" sz="22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i="1" spc="9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spc="95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тех пор у нас нет ОЗТ ввиду карантина</a:t>
            </a:r>
            <a:r>
              <a:rPr lang="en-US" sz="2200" spc="14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en-US" sz="220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en-US" sz="2200" spc="-12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US" sz="2200" spc="-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en-US" sz="2200" i="1" spc="-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i="1" spc="-9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spc="-9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Увеличилось кол-во случаев Ковид</a:t>
            </a:r>
            <a:r>
              <a:rPr lang="en-US" sz="22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i="1" spc="-9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spc="-9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мы концентрируемся на них. </a:t>
            </a:r>
            <a:r>
              <a:rPr lang="ru-RU" sz="22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Другие программы пока заморожены</a:t>
            </a:r>
            <a:r>
              <a:rPr lang="en-US" sz="2200" i="1" spc="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—</a:t>
            </a:r>
            <a:r>
              <a:rPr lang="ru-RU" sz="2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Директор</a:t>
            </a:r>
            <a:r>
              <a:rPr lang="en-US" sz="2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2200" spc="3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spc="35" dirty="0">
                <a:solidFill>
                  <a:srgbClr val="231F2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НПО</a:t>
            </a:r>
            <a:r>
              <a:rPr lang="en-US" sz="2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ru-RU" sz="2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Шымкент</a:t>
            </a:r>
            <a:endParaRPr lang="ru-KZ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1000"/>
              </a:lnSpc>
              <a:spcBef>
                <a:spcPts val="655"/>
              </a:spcBef>
              <a:spcAft>
                <a:spcPts val="0"/>
              </a:spcAft>
            </a:pPr>
            <a:r>
              <a:rPr lang="ru-RU" sz="2200" spc="-2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200" spc="-20" dirty="0">
                <a:solidFill>
                  <a:srgbClr val="231F2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Т</a:t>
            </a:r>
            <a:r>
              <a:rPr lang="ru-RU" sz="2200" spc="-2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емиртау</a:t>
            </a:r>
            <a:r>
              <a:rPr lang="en-US" sz="2200" spc="-2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2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2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врачи СПИД центра были направлены в ковидные госпиталя</a:t>
            </a:r>
            <a:r>
              <a:rPr lang="en-US" sz="2200" spc="-2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5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15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и медсестры подхватили их обязанности в СПИД центрах. В Караганде и Шымкенте</a:t>
            </a:r>
            <a:r>
              <a:rPr lang="en-US" sz="2200" spc="-2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0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10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вся аутрич-работа в поликлинических ПД была была отдана в НПО, чтобы позволить поликлиникам сконцентрироваться на случаях Ковид-19 </a:t>
            </a:r>
            <a:r>
              <a:rPr lang="en-US" sz="2200" spc="-20" dirty="0">
                <a:solidFill>
                  <a:srgbClr val="231F2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>
              <a:lnSpc>
                <a:spcPct val="111000"/>
              </a:lnSpc>
              <a:spcBef>
                <a:spcPts val="655"/>
              </a:spcBef>
            </a:pPr>
            <a:r>
              <a:rPr lang="ru-RU" sz="2200" i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Мы больше не оказываем аутрич услуги</a:t>
            </a:r>
            <a:r>
              <a:rPr lang="en-US" sz="2200" spc="15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spc="-13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spc="-45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2200" i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НПО</a:t>
            </a:r>
            <a:r>
              <a:rPr lang="en-US" sz="2200" i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200" i="1" spc="-55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оказывают их со шприцами и презервативами</a:t>
            </a:r>
            <a:r>
              <a:rPr lang="en-US" sz="2200" i="1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i="1" spc="-45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spc="-45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Мы только тестируем на ВИЧ, экспресс тест и делаем забор крови. </a:t>
            </a:r>
            <a:r>
              <a:rPr lang="en-US" sz="2200" spc="-1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—</a:t>
            </a:r>
            <a:r>
              <a:rPr lang="ru-RU" sz="2200" spc="-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медсестра</a:t>
            </a:r>
            <a:r>
              <a:rPr lang="en-US" sz="2200" spc="-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2200" spc="-6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spc="-60" dirty="0">
                <a:solidFill>
                  <a:srgbClr val="231F2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ПД</a:t>
            </a:r>
            <a:r>
              <a:rPr lang="en-US" sz="22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2200" spc="-6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spc="-60" dirty="0">
                <a:solidFill>
                  <a:srgbClr val="231F2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Караганда</a:t>
            </a:r>
            <a:endParaRPr lang="ru-KZ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900" spc="-20" dirty="0">
              <a:solidFill>
                <a:srgbClr val="231F2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KZ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KZ" sz="2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2478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081DE-563C-FE7D-5836-E1E4307E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Изменения в системе предоставления услуг и их нормативной регуляции</a:t>
            </a:r>
            <a:endParaRPr lang="ru-KZ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308CC-4735-F221-568A-B0F9E3CF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05" y="1272746"/>
            <a:ext cx="8231145" cy="490421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10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31F2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П</a:t>
            </a:r>
            <a:r>
              <a:rPr lang="ru-RU" sz="1800" b="1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андемия </a:t>
            </a:r>
            <a:r>
              <a:rPr lang="en-US" sz="1800" b="1" spc="19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1800" b="1" spc="19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предоставила возможность преодолеть правовые ограничения в отношении вторичного обмена шприцев и долгосрочного предоставления АРТ, в том числе доставку терапии на дом</a:t>
            </a:r>
            <a:r>
              <a:rPr lang="en-US" sz="1800" b="1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  <a:p>
            <a:pPr lvl="1" algn="just">
              <a:lnSpc>
                <a:spcPct val="111000"/>
              </a:lnSpc>
              <a:spcBef>
                <a:spcPts val="650"/>
              </a:spcBef>
            </a:pPr>
            <a:r>
              <a:rPr lang="en-US" sz="1500" dirty="0">
                <a:solidFill>
                  <a:srgbClr val="231F2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”</a:t>
            </a:r>
            <a:r>
              <a:rPr lang="ru-RU" sz="1500" i="1" dirty="0" err="1">
                <a:solidFill>
                  <a:srgbClr val="231F2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Раньще</a:t>
            </a:r>
            <a:r>
              <a:rPr lang="ru-RU" sz="1500" i="1" dirty="0">
                <a:solidFill>
                  <a:srgbClr val="231F2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мы выдавали шприцы и презервативы только индивидуально тем кто придет, </a:t>
            </a:r>
            <a:r>
              <a:rPr lang="ru-RU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но</a:t>
            </a:r>
            <a:r>
              <a:rPr lang="en-US" sz="1500" i="1" spc="6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теперь мы согласны, чтобы они передавали друг другим </a:t>
            </a:r>
            <a:r>
              <a:rPr lang="en-US" sz="1500" spc="-5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—</a:t>
            </a:r>
            <a:r>
              <a:rPr lang="ru-RU" sz="1500" spc="-5" dirty="0">
                <a:solidFill>
                  <a:srgbClr val="231F2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медсестра</a:t>
            </a:r>
            <a:r>
              <a:rPr lang="en-US" sz="1500" spc="-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en-US" sz="1500" spc="2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1500" spc="25" dirty="0">
                <a:solidFill>
                  <a:srgbClr val="231F2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ПД</a:t>
            </a:r>
            <a:r>
              <a:rPr lang="en-US" sz="15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en-US" sz="1500" spc="2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1500" spc="20" dirty="0">
                <a:solidFill>
                  <a:srgbClr val="231F2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Караганда</a:t>
            </a:r>
            <a:endParaRPr lang="ru-KZ" sz="15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US" sz="1500" dirty="0">
                <a:effectLst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  <a:endParaRPr lang="ru-KZ" sz="15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</a:pPr>
            <a:r>
              <a:rPr lang="ru-RU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Мы готовы выдавать </a:t>
            </a:r>
            <a:r>
              <a:rPr lang="en-US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ru-RU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АРТ</a:t>
            </a:r>
            <a:r>
              <a:rPr lang="en-US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500" i="1" spc="-8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i="1" spc="-85" dirty="0">
                <a:solidFill>
                  <a:srgbClr val="231F2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на длительный период</a:t>
            </a:r>
            <a:r>
              <a:rPr lang="en-US" sz="1500" i="1" spc="-9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spc="7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Calibri" panose="020F0502020204030204" pitchFamily="34" charset="0"/>
              </a:rPr>
              <a:t>..</a:t>
            </a:r>
            <a:r>
              <a:rPr lang="en-US" sz="1500" spc="-10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Calibri" panose="020F0502020204030204" pitchFamily="34" charset="0"/>
              </a:rPr>
              <a:t>.</a:t>
            </a:r>
            <a:r>
              <a:rPr lang="en-US" sz="1500" spc="-8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1500" i="1" spc="-80" dirty="0">
                <a:solidFill>
                  <a:srgbClr val="231F20"/>
                </a:solidFill>
                <a:ea typeface="Georgia" panose="02040502050405020303" pitchFamily="18" charset="0"/>
                <a:cs typeface="Calibri" panose="020F0502020204030204" pitchFamily="34" charset="0"/>
              </a:rPr>
              <a:t>Так чтобы </a:t>
            </a:r>
            <a:r>
              <a:rPr lang="ru-RU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люди не рисковали своим </a:t>
            </a:r>
            <a:r>
              <a:rPr lang="ru-RU" sz="1500" i="1" spc="-3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здоровьем в общественном транспорте, чтобы приехать в Спид Центр</a:t>
            </a:r>
            <a:r>
              <a:rPr lang="en-US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500" i="1" spc="5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—</a:t>
            </a:r>
            <a:r>
              <a:rPr lang="ru-RU" sz="150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врач</a:t>
            </a:r>
            <a:r>
              <a:rPr lang="en-US" sz="15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ru-RU" sz="15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 Спид </a:t>
            </a:r>
            <a:r>
              <a:rPr lang="en-US" sz="15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1500" spc="70" dirty="0">
                <a:solidFill>
                  <a:srgbClr val="231F2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Центр</a:t>
            </a:r>
            <a:r>
              <a:rPr lang="en-US" sz="15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ru-RU" sz="1500" spc="70" dirty="0">
                <a:solidFill>
                  <a:srgbClr val="231F2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Алматы</a:t>
            </a:r>
            <a:endParaRPr lang="en-US" sz="1500" dirty="0">
              <a:solidFill>
                <a:srgbClr val="231F20"/>
              </a:solidFill>
              <a:effectLst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</a:pPr>
            <a:endParaRPr lang="en-US" sz="1500" b="1" spc="-2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ru-RU" sz="1800" b="1" spc="-2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Самое большое изменение политики произошло в Караганде, где поликлинические ПД стали ответственны за выдачу АРТ </a:t>
            </a:r>
            <a:r>
              <a:rPr lang="en-US" sz="1800" b="1" spc="-20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675640" lvl="1" algn="just">
              <a:lnSpc>
                <a:spcPct val="110000"/>
              </a:lnSpc>
              <a:spcBef>
                <a:spcPts val="600"/>
              </a:spcBef>
            </a:pPr>
            <a:r>
              <a:rPr lang="en-US" sz="1500" spc="-85" dirty="0">
                <a:solidFill>
                  <a:srgbClr val="231F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Спид Центр</a:t>
            </a:r>
            <a:r>
              <a:rPr lang="en-US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500" i="1" spc="-9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привозил препараты в ПД  для тех, кто живет далеко</a:t>
            </a:r>
            <a:r>
              <a:rPr lang="en-US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500" i="1" spc="-5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spc="-5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 нас все еще транспорт есть.</a:t>
            </a:r>
            <a:r>
              <a:rPr lang="en-US" sz="1500" spc="14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en-US" sz="150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en-US" sz="1500" spc="-8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US" sz="150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en-US" sz="1500" spc="29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Клиентам легче добраться до ПД</a:t>
            </a:r>
            <a:r>
              <a:rPr lang="en-US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500" i="1" spc="16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—</a:t>
            </a:r>
            <a:r>
              <a:rPr lang="ru-RU" sz="1500" dirty="0">
                <a:solidFill>
                  <a:srgbClr val="231F2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медсестра</a:t>
            </a:r>
            <a:r>
              <a:rPr lang="en-US" sz="15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1500" spc="19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500" spc="195" dirty="0">
                <a:solidFill>
                  <a:srgbClr val="231F2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ПД</a:t>
            </a:r>
            <a:r>
              <a:rPr lang="en-US" sz="15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ru-RU" sz="15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Караганда</a:t>
            </a:r>
            <a:endParaRPr lang="ru-KZ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5"/>
              </a:spcBef>
              <a:buNone/>
            </a:pPr>
            <a:r>
              <a:rPr lang="en-US" sz="15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ru-KZ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5640" lvl="1" algn="just">
              <a:lnSpc>
                <a:spcPct val="111000"/>
              </a:lnSpc>
            </a:pPr>
            <a:r>
              <a:rPr lang="ru-RU" sz="1500" i="1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 выдала много препаратов своим пациентам</a:t>
            </a:r>
            <a:r>
              <a:rPr lang="en-US" sz="1500" i="1" spc="-2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500" i="1" spc="-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spc="-1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 есть у нас хорошая связь с лечебным отделом</a:t>
            </a:r>
            <a:r>
              <a:rPr lang="en-US" sz="1500" i="1" spc="-2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500" i="1" spc="8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spc="85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Они сказали, что нужно обязательно выдать пациентам, у которых заканчивался запас препарата</a:t>
            </a:r>
            <a:r>
              <a:rPr lang="en-US" sz="1500" spc="-1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en-US" sz="1500" spc="7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50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—</a:t>
            </a:r>
            <a:r>
              <a:rPr lang="ru-RU" sz="1500" dirty="0">
                <a:solidFill>
                  <a:srgbClr val="231F2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медсестра</a:t>
            </a:r>
            <a:r>
              <a:rPr lang="en-US" sz="15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1500" spc="7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500" spc="70" dirty="0">
                <a:solidFill>
                  <a:srgbClr val="231F2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ПД</a:t>
            </a:r>
            <a:r>
              <a:rPr lang="en-US" sz="1500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1500" spc="75" dirty="0">
                <a:solidFill>
                  <a:srgbClr val="231F2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500" spc="75" dirty="0">
                <a:solidFill>
                  <a:srgbClr val="231F2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Караганда</a:t>
            </a:r>
            <a:endParaRPr lang="ru-KZ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0000"/>
              </a:lnSpc>
              <a:buNone/>
            </a:pP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3757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30EFB-D423-F57D-4FD9-9ED75C2D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на провайдеров услуг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A8994-AB56-3EB1-E5C9-562C4142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14" y="1383957"/>
            <a:ext cx="8033436" cy="4793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интервью часто отмечали свой собственный риск заражения </a:t>
            </a:r>
            <a:r>
              <a:rPr lang="en-US" sz="18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en-US" sz="1800" b="1" spc="-5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1800" b="1" spc="-5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 дефицит СИЗ </a:t>
            </a:r>
            <a:r>
              <a:rPr lang="en-US" sz="1800" b="1" spc="-5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27965" marR="74295" algn="just">
              <a:lnSpc>
                <a:spcPct val="112000"/>
              </a:lnSpc>
              <a:spcAft>
                <a:spcPts val="0"/>
              </a:spcAft>
            </a:pP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партнера испытывали много стресса последние 3-4 </a:t>
            </a:r>
            <a:r>
              <a:rPr lang="ru-RU" sz="1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i="1" spc="-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spc="-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из-за недостатка СИЗ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i="1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потому что их нет, а потому что иногда их приходится закупать самостоятельно</a:t>
            </a:r>
            <a:r>
              <a:rPr lang="en-US" sz="1800" spc="15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en-US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en-US" sz="1800" spc="-1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1800" i="1" spc="-100" dirty="0">
                <a:solidFill>
                  <a:srgbClr val="231F2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Ситуация в Шымкенте сейчас стрессовая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сожалению, кол-во случаев инфицирования возросло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dirty="0">
                <a:solidFill>
                  <a:srgbClr val="231F20"/>
                </a:solidFill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Директор</a:t>
            </a:r>
            <a:r>
              <a:rPr lang="en-US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1800" spc="4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40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НПО</a:t>
            </a:r>
            <a:r>
              <a:rPr lang="en-US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1800" spc="5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50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Шымкент</a:t>
            </a:r>
            <a:endParaRPr lang="en-US" sz="1800" dirty="0">
              <a:solidFill>
                <a:srgbClr val="231F2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74295" indent="0" algn="just">
              <a:lnSpc>
                <a:spcPct val="112000"/>
              </a:lnSpc>
              <a:buNone/>
            </a:pPr>
            <a:r>
              <a:rPr lang="ru-RU" sz="1800" b="1" spc="-15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Новые обязанности вынуждают провайдеров продлевать часы работы, под возросшим стрессом и высоким риском инфицирования</a:t>
            </a:r>
            <a:r>
              <a:rPr lang="en-US" sz="1800" b="1" spc="-15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algn="just">
              <a:lnSpc>
                <a:spcPct val="111000"/>
              </a:lnSpc>
              <a:spcBef>
                <a:spcPts val="655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время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i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медсестры и врачи на связи со своими пациентами и аутричами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i="1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работают вечерами и даже ночами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i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7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en-US" sz="1800" spc="-8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1800" i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воспринимает ситуацию очень серьезно и чувствует ответственность постоянно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i="1" spc="-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spc="-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Конечно, возросла и психологическая и физическая нагрузка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dirty="0">
                <a:solidFill>
                  <a:srgbClr val="231F20"/>
                </a:solidFill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медсестра</a:t>
            </a:r>
            <a:r>
              <a:rPr lang="en-US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65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ПД</a:t>
            </a:r>
            <a:r>
              <a:rPr lang="en-US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Караганда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74295" indent="0" algn="just">
              <a:lnSpc>
                <a:spcPct val="112000"/>
              </a:lnSpc>
              <a:buNone/>
            </a:pPr>
            <a:endParaRPr lang="ru-KZ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74295" indent="0" algn="just">
              <a:lnSpc>
                <a:spcPct val="112000"/>
              </a:lnSpc>
              <a:spcAft>
                <a:spcPts val="0"/>
              </a:spcAft>
              <a:buNone/>
            </a:pP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6029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FD9EB-746F-FCBE-3DD4-0F2F9660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на провайдеров услуг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192D9-3704-7220-D7FC-16312D932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Медсестры в ПД рассказывали как аутричи сыграли ключевую роль, связывая организации и клиентов во время пандемии</a:t>
            </a:r>
            <a:r>
              <a:rPr lang="en-US" sz="1800" b="1" spc="12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algn="just">
              <a:lnSpc>
                <a:spcPct val="111000"/>
              </a:lnSpc>
              <a:spcBef>
                <a:spcPts val="655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клиниках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i="1" spc="-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принимали только пациентов с неотложными проблемами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клиенты приводились аутричами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i="1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нам заранее звонят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встречаю их в клинике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spc="-5" dirty="0">
                <a:solidFill>
                  <a:srgbClr val="231F20"/>
                </a:solidFill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медсестра</a:t>
            </a:r>
            <a:r>
              <a:rPr lang="en-US" sz="1800" spc="-5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ru-RU" sz="1800" spc="-5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ПД</a:t>
            </a:r>
            <a:r>
              <a:rPr lang="en-US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1800" spc="-5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5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Алматы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5"/>
              </a:spcBef>
              <a:buNone/>
            </a:pP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1000"/>
              </a:lnSpc>
            </a:pP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людей стали связываться с аутричами по телефону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i="1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конечно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i="1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аутричи больше на телефоне, чтобы договориться о визите</a:t>
            </a:r>
            <a:r>
              <a:rPr lang="en-US" sz="1800" i="1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spc="-5" dirty="0">
                <a:solidFill>
                  <a:srgbClr val="231F20"/>
                </a:solidFill>
                <a:latin typeface="Cambria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медсестра</a:t>
            </a:r>
            <a:r>
              <a:rPr lang="en-US" sz="1800" spc="-5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ПД</a:t>
            </a:r>
            <a:r>
              <a:rPr lang="en-US" sz="1800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Караганда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KZ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956756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29514</TotalTime>
  <Words>1120</Words>
  <Application>Microsoft Macintosh PowerPoint</Application>
  <PresentationFormat>Экран (4:3)</PresentationFormat>
  <Paragraphs>182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Georgia</vt:lpstr>
      <vt:lpstr>Gill Sans MT</vt:lpstr>
      <vt:lpstr>Times New Roman</vt:lpstr>
      <vt:lpstr>Trajan Pro</vt:lpstr>
      <vt:lpstr>Custom Design</vt:lpstr>
      <vt:lpstr>    Последствия Ковид 19 на программы снижения вреда в Казахстане: качественное исследование в рамках проекта БРИДЖ</vt:lpstr>
      <vt:lpstr>Дизайн, цель и задачи проекта</vt:lpstr>
      <vt:lpstr>Ключевые организации в Бридж</vt:lpstr>
      <vt:lpstr>Качественное исследование среди провайдеров услуг: влияние Ковид 19 на континуум услуг по ВИЧ для ЛУИН</vt:lpstr>
      <vt:lpstr> Характеристика участников глубинных интервью по организациям и регионам </vt:lpstr>
      <vt:lpstr>Изменения в системе предоставления услуг и их нормативной регуляции</vt:lpstr>
      <vt:lpstr>Изменения в системе предоставления услуг и их нормативной регуляции</vt:lpstr>
      <vt:lpstr>Влияние на провайдеров услуг</vt:lpstr>
      <vt:lpstr>Влияние на провайдеров услуг</vt:lpstr>
      <vt:lpstr>Основные результаты</vt:lpstr>
      <vt:lpstr>Основные 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Vlachos</dc:creator>
  <cp:lastModifiedBy>Assel Terlikbayeva</cp:lastModifiedBy>
  <cp:revision>608</cp:revision>
  <cp:lastPrinted>2021-07-08T05:09:54Z</cp:lastPrinted>
  <dcterms:created xsi:type="dcterms:W3CDTF">2018-01-10T15:50:01Z</dcterms:created>
  <dcterms:modified xsi:type="dcterms:W3CDTF">2022-12-06T04:16:28Z</dcterms:modified>
</cp:coreProperties>
</file>